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9"/>
  </p:notesMasterIdLst>
  <p:sldIdLst>
    <p:sldId id="2147471597" r:id="rId7"/>
    <p:sldId id="2147471639" r:id="rId8"/>
    <p:sldId id="2147471644" r:id="rId9"/>
    <p:sldId id="2147471664" r:id="rId10"/>
    <p:sldId id="2147471663" r:id="rId11"/>
    <p:sldId id="2147471665" r:id="rId12"/>
    <p:sldId id="2147471653" r:id="rId13"/>
    <p:sldId id="2147471671" r:id="rId14"/>
    <p:sldId id="2147471672" r:id="rId15"/>
    <p:sldId id="2147471666" r:id="rId16"/>
    <p:sldId id="2147471667" r:id="rId17"/>
    <p:sldId id="21474716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5332040F-46FC-D039-8DB2-079C766CC23A}" name="Sara Shea" initials="SS" userId="S::sara.shea@tas.health.nz::df17281b-d361-4c5c-95fb-b324b111cd0c" providerId="AD"/>
  <p188:author id="{4A304C31-85D3-2B75-702E-0C72372273E8}" name="Jenny Downes" initials="JD" userId="S::Jenny.Downes@tas.health.nz::ee7e1474-53df-40f9-bb70-ac73308416a7" providerId="AD"/>
  <p188:author id="{5BCED985-294D-37F4-88FD-3D8E185C233E}" name="Tingting Cui" initials="TC" userId="S::tingting.cui@tewhatuora.govt.nz::2dc0355c-121e-4ce4-8457-91ab590b1690" providerId="AD"/>
  <p188:author id="{22D6C591-2F45-059C-48BE-BA05C4C2F90A}" name="Julia Bird" initials="JB" userId="S::Julia.Bird@tas.health.nz::2c95686d-1843-4edb-8b0a-33b29ba84a49" providerId="AD"/>
  <p188:author id="{FE84179F-E0BD-0CDE-95F1-3CCF42255AE5}" name="Angela Castle" initials="AC" userId="S::angela.castle@tas.health.nz::cdd48913-00b5-4855-a89b-82a69d61dda5" providerId="AD"/>
  <p188:author id="{4C0847C6-EEC3-BD02-07A7-FD282675A4AB}" name="Sara Shea" initials="SS" userId="S::Sara.Shea@TeWhatuOra.govt.nz::bad1f866-ee43-4a54-8da4-01a6af31372d" providerId="AD"/>
  <p188:author id="{E46A07D8-43CA-AF7B-EDD4-56E82F934109}" name="Jenny Downes" initials="JD" userId="S::jenny.downes@tewhatuora.govt.nz::c35ba1b7-485f-46b1-8871-63f301de7495" providerId="AD"/>
  <p188:author id="{D7C349E7-3CEB-3299-3DDD-A05F4A2A086B}" name="Holly Reid" initials="HR" userId="S::Holly.Reid@tas.health.nz::15da471b-e852-44fe-84ab-d293641c8f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1052D-E54E-55F9-694C-A8E154A5D6E5}" v="11" dt="2026-06-24T02:12:08.286"/>
    <p1510:client id="{7E461A23-D8B8-4CE5-8451-590170DA6407}" v="61" dt="2026-06-24T02:13:39.313"/>
    <p1510:client id="{B915198A-D72C-40E1-AE82-C54E5F895E98}" v="454" dt="2026-06-24T02:21:34.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24" Type="http://schemas.microsoft.com/office/2015/10/relationships/revisionInfo" Target="revisionInfo.xml"/><Relationship Id="rId6" Type="http://schemas.openxmlformats.org/officeDocument/2006/relationships/slideMaster" Target="slideMasters/slideMaster1.xml"/><Relationship Id="rId11" Type="http://schemas.openxmlformats.org/officeDocument/2006/relationships/slide" Target="slides/slide5.xml"/><Relationship Id="rId23" Type="http://schemas.openxmlformats.org/officeDocument/2006/relationships/tableStyles" Target="tableStyles.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15BDA-D6A9-40AB-A013-31E44F2A7E06}" type="datetimeFigureOut">
              <a:rPr lang="en-NZ" smtClean="0"/>
              <a:t>1/07/2026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6100-E77D-4211-AD11-52566B846E82}" type="slidenum">
              <a:rPr lang="en-NZ" smtClean="0"/>
              <a:t>‹#›</a:t>
            </a:fld>
            <a:endParaRPr lang="en-NZ"/>
          </a:p>
        </p:txBody>
      </p:sp>
    </p:spTree>
    <p:extLst>
      <p:ext uri="{BB962C8B-B14F-4D97-AF65-F5344CB8AC3E}">
        <p14:creationId xmlns:p14="http://schemas.microsoft.com/office/powerpoint/2010/main" val="244831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5066100-E77D-4211-AD11-52566B846E82}" type="slidenum">
              <a:rPr lang="en-NZ" smtClean="0"/>
              <a:t>1</a:t>
            </a:fld>
            <a:endParaRPr lang="en-NZ"/>
          </a:p>
        </p:txBody>
      </p:sp>
    </p:spTree>
    <p:extLst>
      <p:ext uri="{BB962C8B-B14F-4D97-AF65-F5344CB8AC3E}">
        <p14:creationId xmlns:p14="http://schemas.microsoft.com/office/powerpoint/2010/main" val="62796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25066100-E77D-4211-AD11-52566B846E82}" type="slidenum">
              <a:rPr lang="en-NZ" smtClean="0"/>
              <a:t>2</a:t>
            </a:fld>
            <a:endParaRPr lang="en-NZ"/>
          </a:p>
        </p:txBody>
      </p:sp>
    </p:spTree>
    <p:extLst>
      <p:ext uri="{BB962C8B-B14F-4D97-AF65-F5344CB8AC3E}">
        <p14:creationId xmlns:p14="http://schemas.microsoft.com/office/powerpoint/2010/main" val="248078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64F8C-14C0-D5A3-848A-D546DC492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BE2C5-247E-A828-9FEA-6D523357A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3797B-DF08-AA97-5B66-30CA735CA0AC}"/>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84816F0A-143C-9651-301F-FC93002987FB}"/>
              </a:ext>
            </a:extLst>
          </p:cNvPr>
          <p:cNvSpPr>
            <a:spLocks noGrp="1"/>
          </p:cNvSpPr>
          <p:nvPr>
            <p:ph type="sldNum" sz="quarter" idx="5"/>
          </p:nvPr>
        </p:nvSpPr>
        <p:spPr/>
        <p:txBody>
          <a:bodyPr/>
          <a:lstStyle/>
          <a:p>
            <a:fld id="{25066100-E77D-4211-AD11-52566B846E82}" type="slidenum">
              <a:rPr lang="en-NZ" smtClean="0"/>
              <a:t>3</a:t>
            </a:fld>
            <a:endParaRPr lang="en-NZ"/>
          </a:p>
        </p:txBody>
      </p:sp>
    </p:spTree>
    <p:extLst>
      <p:ext uri="{BB962C8B-B14F-4D97-AF65-F5344CB8AC3E}">
        <p14:creationId xmlns:p14="http://schemas.microsoft.com/office/powerpoint/2010/main" val="1210900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ACF1A5-68A6-56D6-72EC-0E296DDFD84A}"/>
              </a:ext>
            </a:extLst>
          </p:cNvPr>
          <p:cNvSpPr>
            <a:spLocks noGrp="1"/>
          </p:cNvSpPr>
          <p:nvPr>
            <p:ph type="ctrTitle"/>
          </p:nvPr>
        </p:nvSpPr>
        <p:spPr>
          <a:xfrm>
            <a:off x="682337" y="1214438"/>
            <a:ext cx="9144000" cy="2387600"/>
          </a:xfrm>
        </p:spPr>
        <p:txBody>
          <a:bodyPr anchor="b">
            <a:normAutofit/>
          </a:bodyPr>
          <a:lstStyle>
            <a:lvl1pPr algn="l">
              <a:defRPr sz="6600" b="1">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NZ"/>
          </a:p>
        </p:txBody>
      </p:sp>
      <p:sp>
        <p:nvSpPr>
          <p:cNvPr id="12" name="Subtitle 2">
            <a:extLst>
              <a:ext uri="{FF2B5EF4-FFF2-40B4-BE49-F238E27FC236}">
                <a16:creationId xmlns:a16="http://schemas.microsoft.com/office/drawing/2014/main" id="{54E53927-7B60-6FA6-8294-6C2871383828}"/>
              </a:ext>
            </a:extLst>
          </p:cNvPr>
          <p:cNvSpPr>
            <a:spLocks noGrp="1"/>
          </p:cNvSpPr>
          <p:nvPr>
            <p:ph type="subTitle" idx="1"/>
          </p:nvPr>
        </p:nvSpPr>
        <p:spPr>
          <a:xfrm>
            <a:off x="682335" y="3602038"/>
            <a:ext cx="8312727" cy="523153"/>
          </a:xfrm>
        </p:spPr>
        <p:txBody>
          <a:bodyPr>
            <a:normAutofit/>
          </a:bodyPr>
          <a:lstStyle>
            <a:lvl1pPr marL="0" indent="0" algn="l">
              <a:buNone/>
              <a:defRPr sz="3200">
                <a:solidFill>
                  <a:srgbClr val="30A1AC"/>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Tree>
    <p:extLst>
      <p:ext uri="{BB962C8B-B14F-4D97-AF65-F5344CB8AC3E}">
        <p14:creationId xmlns:p14="http://schemas.microsoft.com/office/powerpoint/2010/main" val="179663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blipFill dpi="0" rotWithShape="1">
          <a:blip r:embed="rId2">
            <a:lum/>
          </a:blip>
          <a:srcRect/>
          <a:tile tx="-812800" ty="-19050" sx="100000" sy="91000" flip="none" algn="tl"/>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0F0611-DB53-904F-D931-A58F9587EEE4}"/>
              </a:ext>
            </a:extLst>
          </p:cNvPr>
          <p:cNvSpPr>
            <a:spLocks noGrp="1"/>
          </p:cNvSpPr>
          <p:nvPr>
            <p:ph type="title"/>
          </p:nvPr>
        </p:nvSpPr>
        <p:spPr>
          <a:xfrm>
            <a:off x="838200" y="645682"/>
            <a:ext cx="10515600" cy="788266"/>
          </a:xfrm>
          <a:prstGeom prst="rect">
            <a:avLst/>
          </a:prstGeom>
        </p:spPr>
        <p:txBody>
          <a:bodyPr/>
          <a:lstStyle/>
          <a:p>
            <a:endParaRPr lang="en-NZ" b="1">
              <a:solidFill>
                <a:srgbClr val="30A1AC"/>
              </a:solidFill>
              <a:latin typeface="Poppins" panose="00000500000000000000" pitchFamily="2" charset="0"/>
              <a:cs typeface="Poppins" panose="00000500000000000000" pitchFamily="2" charset="0"/>
            </a:endParaRPr>
          </a:p>
        </p:txBody>
      </p:sp>
      <p:sp>
        <p:nvSpPr>
          <p:cNvPr id="8" name="Content Placeholder 2">
            <a:extLst>
              <a:ext uri="{FF2B5EF4-FFF2-40B4-BE49-F238E27FC236}">
                <a16:creationId xmlns:a16="http://schemas.microsoft.com/office/drawing/2014/main" id="{9B3C24CB-E57D-B130-AF87-D802D543C1CD}"/>
              </a:ext>
            </a:extLst>
          </p:cNvPr>
          <p:cNvSpPr>
            <a:spLocks noGrp="1"/>
          </p:cNvSpPr>
          <p:nvPr>
            <p:ph idx="4294967295"/>
          </p:nvPr>
        </p:nvSpPr>
        <p:spPr>
          <a:xfrm>
            <a:off x="838200" y="1517073"/>
            <a:ext cx="10515600" cy="4659890"/>
          </a:xfrm>
          <a:prstGeom prst="rect">
            <a:avLst/>
          </a:prstGeom>
        </p:spPr>
        <p:txBody>
          <a:bodyPr>
            <a:normAutofit/>
          </a:bodyPr>
          <a:lstStyle>
            <a:lvl1pPr>
              <a:defRPr>
                <a:solidFill>
                  <a:schemeClr val="tx2"/>
                </a:solidFill>
              </a:defRPr>
            </a:lvl1pPr>
          </a:lstStyle>
          <a:p>
            <a:endParaRPr lang="en-NZ" sz="1800"/>
          </a:p>
        </p:txBody>
      </p:sp>
    </p:spTree>
    <p:extLst>
      <p:ext uri="{BB962C8B-B14F-4D97-AF65-F5344CB8AC3E}">
        <p14:creationId xmlns:p14="http://schemas.microsoft.com/office/powerpoint/2010/main" val="173762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ext ">
    <p:bg>
      <p:bgPr>
        <a:blipFill dpi="0" rotWithShape="1">
          <a:blip r:embed="rId2">
            <a:lum/>
          </a:blip>
          <a:srcRect/>
          <a:tile tx="-812800" ty="-19050" sx="100000" sy="91000" flip="none" algn="tl"/>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CC2FF5-F19D-B074-A9C0-901190C41ED3}"/>
              </a:ext>
            </a:extLst>
          </p:cNvPr>
          <p:cNvSpPr>
            <a:spLocks noGrp="1"/>
          </p:cNvSpPr>
          <p:nvPr>
            <p:ph type="title"/>
          </p:nvPr>
        </p:nvSpPr>
        <p:spPr>
          <a:xfrm>
            <a:off x="6096000" y="676855"/>
            <a:ext cx="5257800" cy="788266"/>
          </a:xfrm>
          <a:prstGeom prst="rect">
            <a:avLst/>
          </a:prstGeom>
        </p:spPr>
        <p:txBody>
          <a:bodyPr/>
          <a:lstStyle/>
          <a:p>
            <a:endParaRPr lang="en-NZ" b="1">
              <a:solidFill>
                <a:srgbClr val="30A1AC"/>
              </a:solidFill>
              <a:latin typeface="Poppins" panose="00000500000000000000" pitchFamily="2" charset="0"/>
              <a:cs typeface="Poppins" panose="00000500000000000000" pitchFamily="2" charset="0"/>
            </a:endParaRPr>
          </a:p>
        </p:txBody>
      </p:sp>
      <p:sp>
        <p:nvSpPr>
          <p:cNvPr id="4" name="Content Placeholder 2">
            <a:extLst>
              <a:ext uri="{FF2B5EF4-FFF2-40B4-BE49-F238E27FC236}">
                <a16:creationId xmlns:a16="http://schemas.microsoft.com/office/drawing/2014/main" id="{2E69E836-732A-E2E5-D0E9-F68BB912614B}"/>
              </a:ext>
            </a:extLst>
          </p:cNvPr>
          <p:cNvSpPr>
            <a:spLocks noGrp="1"/>
          </p:cNvSpPr>
          <p:nvPr>
            <p:ph idx="4294967295"/>
          </p:nvPr>
        </p:nvSpPr>
        <p:spPr>
          <a:xfrm>
            <a:off x="6096000" y="1517073"/>
            <a:ext cx="5257800" cy="4659890"/>
          </a:xfrm>
          <a:prstGeom prst="rect">
            <a:avLst/>
          </a:prstGeom>
        </p:spPr>
        <p:txBody>
          <a:bodyPr>
            <a:normAutofit/>
          </a:bodyPr>
          <a:lstStyle>
            <a:lvl1pPr>
              <a:defRPr>
                <a:solidFill>
                  <a:schemeClr val="tx2"/>
                </a:solidFill>
              </a:defRPr>
            </a:lvl1pPr>
          </a:lstStyle>
          <a:p>
            <a:endParaRPr lang="en-NZ" sz="1800"/>
          </a:p>
        </p:txBody>
      </p:sp>
      <p:sp>
        <p:nvSpPr>
          <p:cNvPr id="5" name="Content Placeholder 2">
            <a:extLst>
              <a:ext uri="{FF2B5EF4-FFF2-40B4-BE49-F238E27FC236}">
                <a16:creationId xmlns:a16="http://schemas.microsoft.com/office/drawing/2014/main" id="{3F34F780-F4BF-FC4A-5A93-C0F23020E871}"/>
              </a:ext>
            </a:extLst>
          </p:cNvPr>
          <p:cNvSpPr>
            <a:spLocks noGrp="1"/>
          </p:cNvSpPr>
          <p:nvPr>
            <p:ph idx="4294967295"/>
          </p:nvPr>
        </p:nvSpPr>
        <p:spPr>
          <a:xfrm>
            <a:off x="529936" y="676855"/>
            <a:ext cx="5257800" cy="5500108"/>
          </a:xfrm>
          <a:prstGeom prst="rect">
            <a:avLst/>
          </a:prstGeom>
        </p:spPr>
        <p:txBody>
          <a:bodyPr>
            <a:normAutofit/>
          </a:bodyPr>
          <a:lstStyle>
            <a:lvl1pPr marL="0" indent="0">
              <a:buNone/>
              <a:defRPr>
                <a:blipFill>
                  <a:blip/>
                  <a:tile tx="-266700" ty="-1543050" sx="50000" sy="50000" flip="none" algn="tl"/>
                </a:blipFill>
              </a:defRPr>
            </a:lvl1pPr>
          </a:lstStyle>
          <a:p>
            <a:endParaRPr lang="en-NZ" sz="1800"/>
          </a:p>
        </p:txBody>
      </p:sp>
    </p:spTree>
    <p:extLst>
      <p:ext uri="{BB962C8B-B14F-4D97-AF65-F5344CB8AC3E}">
        <p14:creationId xmlns:p14="http://schemas.microsoft.com/office/powerpoint/2010/main" val="129469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divide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A3CF-DEC3-FC15-95F5-B02DD5A524DD}"/>
              </a:ext>
            </a:extLst>
          </p:cNvPr>
          <p:cNvSpPr>
            <a:spLocks noGrp="1"/>
          </p:cNvSpPr>
          <p:nvPr>
            <p:ph type="title" hasCustomPrompt="1"/>
          </p:nvPr>
        </p:nvSpPr>
        <p:spPr>
          <a:xfrm>
            <a:off x="5704491" y="592283"/>
            <a:ext cx="6007760" cy="973714"/>
          </a:xfrm>
        </p:spPr>
        <p:txBody>
          <a:bodyPr/>
          <a:lstStyle>
            <a:lvl1pPr>
              <a:defRPr b="0">
                <a:latin typeface="+mj-lt"/>
                <a:cs typeface="Poppins" panose="00000500000000000000" pitchFamily="2" charset="0"/>
              </a:defRPr>
            </a:lvl1pPr>
          </a:lstStyle>
          <a:p>
            <a:r>
              <a:rPr lang="en-US"/>
              <a:t>Click to add title</a:t>
            </a:r>
            <a:endParaRPr lang="en-NZ"/>
          </a:p>
        </p:txBody>
      </p:sp>
      <p:sp>
        <p:nvSpPr>
          <p:cNvPr id="3" name="Text Placeholder 2">
            <a:extLst>
              <a:ext uri="{FF2B5EF4-FFF2-40B4-BE49-F238E27FC236}">
                <a16:creationId xmlns:a16="http://schemas.microsoft.com/office/drawing/2014/main" id="{8D854D0A-8462-087C-4B82-5B1F10228037}"/>
              </a:ext>
            </a:extLst>
          </p:cNvPr>
          <p:cNvSpPr>
            <a:spLocks noGrp="1"/>
          </p:cNvSpPr>
          <p:nvPr>
            <p:ph type="body" idx="1"/>
          </p:nvPr>
        </p:nvSpPr>
        <p:spPr>
          <a:xfrm>
            <a:off x="631918" y="498763"/>
            <a:ext cx="4725528" cy="5860473"/>
          </a:xfrm>
        </p:spPr>
        <p:txBody>
          <a:bodyPr anchor="ctr">
            <a:normAutofit/>
          </a:bodyPr>
          <a:lstStyle>
            <a:lvl1pPr marL="0" indent="0" algn="ctr">
              <a:buNone/>
              <a:defRPr sz="4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D640BC3-74B3-5DC5-F85B-C19A785D6550}"/>
              </a:ext>
            </a:extLst>
          </p:cNvPr>
          <p:cNvSpPr>
            <a:spLocks noGrp="1"/>
          </p:cNvSpPr>
          <p:nvPr>
            <p:ph idx="4294967295"/>
          </p:nvPr>
        </p:nvSpPr>
        <p:spPr>
          <a:xfrm>
            <a:off x="5704609" y="1517073"/>
            <a:ext cx="6005946" cy="4659890"/>
          </a:xfrm>
          <a:prstGeom prst="rect">
            <a:avLst/>
          </a:prstGeom>
        </p:spPr>
        <p:txBody>
          <a:bodyPr>
            <a:normAutofit/>
          </a:bodyPr>
          <a:lstStyle>
            <a:lvl1pPr>
              <a:defRPr>
                <a:solidFill>
                  <a:schemeClr val="tx2"/>
                </a:solidFill>
              </a:defRPr>
            </a:lvl1pPr>
          </a:lstStyle>
          <a:p>
            <a:endParaRPr lang="en-NZ" sz="1800"/>
          </a:p>
        </p:txBody>
      </p:sp>
    </p:spTree>
    <p:extLst>
      <p:ext uri="{BB962C8B-B14F-4D97-AF65-F5344CB8AC3E}">
        <p14:creationId xmlns:p14="http://schemas.microsoft.com/office/powerpoint/2010/main" val="38839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stats/info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C2380-CC50-9C7E-EA21-C25F3FA0DAEB}"/>
              </a:ext>
            </a:extLst>
          </p:cNvPr>
          <p:cNvSpPr>
            <a:spLocks noGrp="1"/>
          </p:cNvSpPr>
          <p:nvPr>
            <p:ph idx="10"/>
          </p:nvPr>
        </p:nvSpPr>
        <p:spPr>
          <a:xfrm>
            <a:off x="4404014" y="3429000"/>
            <a:ext cx="3356264"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2">
            <a:extLst>
              <a:ext uri="{FF2B5EF4-FFF2-40B4-BE49-F238E27FC236}">
                <a16:creationId xmlns:a16="http://schemas.microsoft.com/office/drawing/2014/main" id="{2AB69F3C-C582-AF27-435C-2C347E486435}"/>
              </a:ext>
            </a:extLst>
          </p:cNvPr>
          <p:cNvSpPr>
            <a:spLocks noGrp="1"/>
          </p:cNvSpPr>
          <p:nvPr>
            <p:ph idx="11"/>
          </p:nvPr>
        </p:nvSpPr>
        <p:spPr>
          <a:xfrm>
            <a:off x="8201891" y="3428999"/>
            <a:ext cx="3335482"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Content Placeholder 2">
            <a:extLst>
              <a:ext uri="{FF2B5EF4-FFF2-40B4-BE49-F238E27FC236}">
                <a16:creationId xmlns:a16="http://schemas.microsoft.com/office/drawing/2014/main" id="{F5808A06-1B28-ABC8-7E82-26B0514BCA60}"/>
              </a:ext>
            </a:extLst>
          </p:cNvPr>
          <p:cNvSpPr>
            <a:spLocks noGrp="1"/>
          </p:cNvSpPr>
          <p:nvPr>
            <p:ph idx="12"/>
          </p:nvPr>
        </p:nvSpPr>
        <p:spPr>
          <a:xfrm>
            <a:off x="654627" y="3428998"/>
            <a:ext cx="3356264"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09121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2381-508D-E172-76D9-74EC4A9A09FF}"/>
              </a:ext>
            </a:extLst>
          </p:cNvPr>
          <p:cNvSpPr>
            <a:spLocks noGrp="1"/>
          </p:cNvSpPr>
          <p:nvPr>
            <p:ph type="title"/>
          </p:nvPr>
        </p:nvSpPr>
        <p:spPr>
          <a:xfrm>
            <a:off x="838200" y="1892589"/>
            <a:ext cx="10515600" cy="1325563"/>
          </a:xfrm>
        </p:spPr>
        <p:txBody>
          <a:bodyPr/>
          <a:lstStyle>
            <a:lvl1pPr>
              <a:defRPr b="1">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NZ"/>
          </a:p>
        </p:txBody>
      </p:sp>
    </p:spTree>
    <p:extLst>
      <p:ext uri="{BB962C8B-B14F-4D97-AF65-F5344CB8AC3E}">
        <p14:creationId xmlns:p14="http://schemas.microsoft.com/office/powerpoint/2010/main" val="635764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33334-FCB4-63FE-9B9C-781F6B04C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D2B4B4B-9E8E-2582-B1E1-FBBBA7240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8B55F44-B5E4-9198-B0A8-97CD98959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04890-B39C-47ED-BAF3-76E538E3F4C7}" type="datetimeFigureOut">
              <a:rPr lang="en-NZ" smtClean="0"/>
              <a:t>1/07/2026</a:t>
            </a:fld>
            <a:endParaRPr lang="en-NZ"/>
          </a:p>
        </p:txBody>
      </p:sp>
      <p:sp>
        <p:nvSpPr>
          <p:cNvPr id="5" name="Footer Placeholder 4">
            <a:extLst>
              <a:ext uri="{FF2B5EF4-FFF2-40B4-BE49-F238E27FC236}">
                <a16:creationId xmlns:a16="http://schemas.microsoft.com/office/drawing/2014/main" id="{4516910D-45B9-8602-8007-0464FAE36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31CEF50-D720-DC21-FD6A-3EDB5853B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D0107-ED7C-4488-9FCF-9FF8D579D626}" type="slidenum">
              <a:rPr lang="en-NZ" smtClean="0"/>
              <a:t>‹#›</a:t>
            </a:fld>
            <a:endParaRPr lang="en-NZ"/>
          </a:p>
        </p:txBody>
      </p:sp>
    </p:spTree>
    <p:extLst>
      <p:ext uri="{BB962C8B-B14F-4D97-AF65-F5344CB8AC3E}">
        <p14:creationId xmlns:p14="http://schemas.microsoft.com/office/powerpoint/2010/main" val="3096608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4AE6-F91E-99DC-4E11-389730725FBD}"/>
              </a:ext>
            </a:extLst>
          </p:cNvPr>
          <p:cNvSpPr>
            <a:spLocks noGrp="1"/>
          </p:cNvSpPr>
          <p:nvPr>
            <p:ph type="ctrTitle"/>
          </p:nvPr>
        </p:nvSpPr>
        <p:spPr>
          <a:xfrm>
            <a:off x="682336" y="1214438"/>
            <a:ext cx="10618709" cy="2387600"/>
          </a:xfrm>
        </p:spPr>
        <p:txBody>
          <a:bodyPr>
            <a:normAutofit/>
          </a:bodyPr>
          <a:lstStyle/>
          <a:p>
            <a:r>
              <a:rPr lang="en-NZ" noProof="0">
                <a:latin typeface="Poppins"/>
                <a:cs typeface="Poppins"/>
              </a:rPr>
              <a:t>AHST Interim Career Framework</a:t>
            </a:r>
            <a:endParaRPr lang="en-NZ" noProof="0"/>
          </a:p>
        </p:txBody>
      </p:sp>
      <p:sp>
        <p:nvSpPr>
          <p:cNvPr id="3" name="Subtitle 2">
            <a:extLst>
              <a:ext uri="{FF2B5EF4-FFF2-40B4-BE49-F238E27FC236}">
                <a16:creationId xmlns:a16="http://schemas.microsoft.com/office/drawing/2014/main" id="{B93CACDD-44FD-6772-3346-159DEF7968F0}"/>
              </a:ext>
            </a:extLst>
          </p:cNvPr>
          <p:cNvSpPr>
            <a:spLocks noGrp="1"/>
          </p:cNvSpPr>
          <p:nvPr>
            <p:ph type="subTitle" idx="1"/>
          </p:nvPr>
        </p:nvSpPr>
        <p:spPr>
          <a:xfrm>
            <a:off x="682335" y="3821113"/>
            <a:ext cx="8312727" cy="523153"/>
          </a:xfrm>
        </p:spPr>
        <p:txBody>
          <a:bodyPr>
            <a:normAutofit lnSpcReduction="10000"/>
          </a:bodyPr>
          <a:lstStyle/>
          <a:p>
            <a:r>
              <a:rPr lang="en-NZ"/>
              <a:t>June 2026</a:t>
            </a:r>
            <a:endParaRPr lang="en-NZ" noProof="0"/>
          </a:p>
        </p:txBody>
      </p:sp>
    </p:spTree>
    <p:extLst>
      <p:ext uri="{BB962C8B-B14F-4D97-AF65-F5344CB8AC3E}">
        <p14:creationId xmlns:p14="http://schemas.microsoft.com/office/powerpoint/2010/main" val="2741082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62191-40BE-D487-EDC6-518A6F803FA4}"/>
              </a:ext>
            </a:extLst>
          </p:cNvPr>
          <p:cNvPicPr>
            <a:picLocks noChangeAspect="1"/>
          </p:cNvPicPr>
          <p:nvPr/>
        </p:nvPicPr>
        <p:blipFill>
          <a:blip r:embed="rId2"/>
          <a:stretch>
            <a:fillRect/>
          </a:stretch>
        </p:blipFill>
        <p:spPr>
          <a:xfrm>
            <a:off x="1534327" y="200026"/>
            <a:ext cx="8609798" cy="5758658"/>
          </a:xfrm>
          <a:prstGeom prst="rect">
            <a:avLst/>
          </a:prstGeom>
        </p:spPr>
      </p:pic>
    </p:spTree>
    <p:extLst>
      <p:ext uri="{BB962C8B-B14F-4D97-AF65-F5344CB8AC3E}">
        <p14:creationId xmlns:p14="http://schemas.microsoft.com/office/powerpoint/2010/main" val="115372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FEE9-70B5-6112-B7BA-4C51885553BD}"/>
              </a:ext>
            </a:extLst>
          </p:cNvPr>
          <p:cNvSpPr>
            <a:spLocks noGrp="1"/>
          </p:cNvSpPr>
          <p:nvPr>
            <p:ph type="title"/>
          </p:nvPr>
        </p:nvSpPr>
        <p:spPr/>
        <p:txBody>
          <a:bodyPr/>
          <a:lstStyle/>
          <a:p>
            <a:r>
              <a:rPr lang="en-NZ"/>
              <a:t>What’s next?</a:t>
            </a:r>
          </a:p>
        </p:txBody>
      </p:sp>
      <p:sp>
        <p:nvSpPr>
          <p:cNvPr id="3" name="Content Placeholder 2">
            <a:extLst>
              <a:ext uri="{FF2B5EF4-FFF2-40B4-BE49-F238E27FC236}">
                <a16:creationId xmlns:a16="http://schemas.microsoft.com/office/drawing/2014/main" id="{22461161-D1EA-E79E-BA07-DCB8A3ABC7AF}"/>
              </a:ext>
            </a:extLst>
          </p:cNvPr>
          <p:cNvSpPr>
            <a:spLocks noGrp="1"/>
          </p:cNvSpPr>
          <p:nvPr>
            <p:ph idx="4294967295"/>
          </p:nvPr>
        </p:nvSpPr>
        <p:spPr>
          <a:xfrm>
            <a:off x="838200" y="1517073"/>
            <a:ext cx="10515600" cy="4659890"/>
          </a:xfrm>
        </p:spPr>
        <p:txBody>
          <a:bodyPr/>
          <a:lstStyle/>
          <a:p>
            <a:r>
              <a:rPr lang="en-NZ"/>
              <a:t>Job Evaluation Project (JET)</a:t>
            </a:r>
          </a:p>
          <a:p>
            <a:r>
              <a:rPr lang="en-NZ"/>
              <a:t>Final Career Framework</a:t>
            </a:r>
          </a:p>
        </p:txBody>
      </p:sp>
    </p:spTree>
    <p:extLst>
      <p:ext uri="{BB962C8B-B14F-4D97-AF65-F5344CB8AC3E}">
        <p14:creationId xmlns:p14="http://schemas.microsoft.com/office/powerpoint/2010/main" val="297290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F5CD-477E-7BA6-081D-C3330D48AAA5}"/>
              </a:ext>
            </a:extLst>
          </p:cNvPr>
          <p:cNvSpPr>
            <a:spLocks noGrp="1"/>
          </p:cNvSpPr>
          <p:nvPr>
            <p:ph type="title"/>
          </p:nvPr>
        </p:nvSpPr>
        <p:spPr>
          <a:xfrm>
            <a:off x="4043363" y="2640734"/>
            <a:ext cx="3557588" cy="788266"/>
          </a:xfrm>
        </p:spPr>
        <p:txBody>
          <a:bodyPr/>
          <a:lstStyle/>
          <a:p>
            <a:r>
              <a:rPr lang="en-NZ"/>
              <a:t>Questions?</a:t>
            </a:r>
          </a:p>
        </p:txBody>
      </p:sp>
    </p:spTree>
    <p:extLst>
      <p:ext uri="{BB962C8B-B14F-4D97-AF65-F5344CB8AC3E}">
        <p14:creationId xmlns:p14="http://schemas.microsoft.com/office/powerpoint/2010/main" val="124393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A621-CF81-2272-F512-DDE7DF193DF5}"/>
              </a:ext>
            </a:extLst>
          </p:cNvPr>
          <p:cNvSpPr>
            <a:spLocks noGrp="1"/>
          </p:cNvSpPr>
          <p:nvPr>
            <p:ph type="title"/>
          </p:nvPr>
        </p:nvSpPr>
        <p:spPr>
          <a:xfrm>
            <a:off x="571507" y="183997"/>
            <a:ext cx="11833168" cy="788266"/>
          </a:xfrm>
        </p:spPr>
        <p:txBody>
          <a:bodyPr>
            <a:normAutofit/>
          </a:bodyPr>
          <a:lstStyle/>
          <a:p>
            <a:r>
              <a:rPr lang="en-NZ" sz="4000" noProof="0">
                <a:cs typeface="Poppins SemiBold"/>
              </a:rPr>
              <a:t>Overview</a:t>
            </a:r>
          </a:p>
        </p:txBody>
      </p:sp>
      <p:sp>
        <p:nvSpPr>
          <p:cNvPr id="4" name="TextBox 3">
            <a:extLst>
              <a:ext uri="{FF2B5EF4-FFF2-40B4-BE49-F238E27FC236}">
                <a16:creationId xmlns:a16="http://schemas.microsoft.com/office/drawing/2014/main" id="{966ED860-A5E5-19A3-59D1-27B5AC9AF0B8}"/>
              </a:ext>
            </a:extLst>
          </p:cNvPr>
          <p:cNvSpPr txBox="1"/>
          <p:nvPr/>
        </p:nvSpPr>
        <p:spPr>
          <a:xfrm>
            <a:off x="704850" y="1190238"/>
            <a:ext cx="10391775" cy="4585871"/>
          </a:xfrm>
          <a:prstGeom prst="rect">
            <a:avLst/>
          </a:prstGeom>
          <a:noFill/>
        </p:spPr>
        <p:txBody>
          <a:bodyPr wrap="square" lIns="91440" tIns="45720" rIns="91440" bIns="45720" anchor="t">
            <a:spAutoFit/>
          </a:bodyPr>
          <a:lstStyle/>
          <a:p>
            <a:pPr marL="342900" indent="-342900" fontAlgn="base">
              <a:buFont typeface="Arial" panose="020B0604020202020204" pitchFamily="34" charset="0"/>
              <a:buChar char="•"/>
            </a:pPr>
            <a:r>
              <a:rPr lang="en-NZ" sz="2400">
                <a:solidFill>
                  <a:schemeClr val="tx2"/>
                </a:solidFill>
              </a:rPr>
              <a:t>The ICF has been introduced to achieve greater consistency in the placement of roles on the new designated salary scales</a:t>
            </a:r>
            <a:r>
              <a:rPr lang="en-US" sz="2400">
                <a:solidFill>
                  <a:schemeClr val="tx2"/>
                </a:solidFill>
              </a:rPr>
              <a:t>​</a:t>
            </a:r>
          </a:p>
          <a:p>
            <a:pPr fontAlgn="base"/>
            <a:endParaRPr lang="en-US" sz="2400">
              <a:solidFill>
                <a:schemeClr val="tx2"/>
              </a:solidFill>
            </a:endParaRPr>
          </a:p>
          <a:p>
            <a:pPr marL="342900" indent="-342900" fontAlgn="base">
              <a:buFont typeface="Arial" panose="020B0604020202020204" pitchFamily="34" charset="0"/>
              <a:buChar char="•"/>
            </a:pPr>
            <a:r>
              <a:rPr lang="en-NZ" sz="2400">
                <a:solidFill>
                  <a:schemeClr val="tx2"/>
                </a:solidFill>
              </a:rPr>
              <a:t>It is focussed on existing designated roles, it's not about creating new designated roles. </a:t>
            </a:r>
            <a:r>
              <a:rPr lang="en-US" sz="2400">
                <a:solidFill>
                  <a:schemeClr val="tx2"/>
                </a:solidFill>
              </a:rPr>
              <a:t>​</a:t>
            </a:r>
            <a:endParaRPr lang="en-US" sz="2400">
              <a:solidFill>
                <a:schemeClr val="tx2"/>
              </a:solidFill>
              <a:cs typeface="Arial"/>
            </a:endParaRPr>
          </a:p>
          <a:p>
            <a:pPr fontAlgn="base"/>
            <a:endParaRPr lang="en-US" sz="2800">
              <a:solidFill>
                <a:schemeClr val="tx2"/>
              </a:solidFill>
              <a:cs typeface="Poppins"/>
            </a:endParaRPr>
          </a:p>
          <a:p>
            <a:pPr marL="342900" indent="-342900" fontAlgn="base">
              <a:buFont typeface="Arial" panose="020B0604020202020204" pitchFamily="34" charset="0"/>
              <a:buChar char="•"/>
            </a:pPr>
            <a:r>
              <a:rPr lang="en-US" sz="2400">
                <a:solidFill>
                  <a:schemeClr val="tx2"/>
                </a:solidFill>
              </a:rPr>
              <a:t>The ICF is </a:t>
            </a:r>
            <a:r>
              <a:rPr lang="en-US" sz="2400">
                <a:solidFill>
                  <a:schemeClr val="tx2"/>
                </a:solidFill>
                <a:highlight>
                  <a:srgbClr val="FFFF00"/>
                </a:highlight>
              </a:rPr>
              <a:t>an interim measure</a:t>
            </a:r>
            <a:r>
              <a:rPr lang="en-US" sz="2400">
                <a:solidFill>
                  <a:schemeClr val="tx2"/>
                </a:solidFill>
              </a:rPr>
              <a:t> designed to promote greater consistency in role placement on salary scales. The Job Evaluation Tool (JET) project will provide a more comprehensive evidence base to determine the relative positioning of roles across our clinical workforces.</a:t>
            </a:r>
            <a:endParaRPr lang="en-NZ" sz="2400">
              <a:solidFill>
                <a:schemeClr val="tx2"/>
              </a:solidFill>
            </a:endParaRPr>
          </a:p>
          <a:p>
            <a:pPr marL="342900" indent="-342900">
              <a:buFont typeface="Arial" panose="020B0604020202020204" pitchFamily="34" charset="0"/>
              <a:buChar char="•"/>
            </a:pPr>
            <a:endParaRPr lang="en-US" sz="2400">
              <a:solidFill>
                <a:schemeClr val="tx2"/>
              </a:solidFill>
              <a:cs typeface="Arial"/>
            </a:endParaRPr>
          </a:p>
          <a:p>
            <a:pPr marL="342900" indent="-342900">
              <a:buFont typeface="Arial" panose="020B0604020202020204" pitchFamily="34" charset="0"/>
              <a:buChar char="•"/>
            </a:pPr>
            <a:endParaRPr lang="en-US" sz="2400">
              <a:solidFill>
                <a:schemeClr val="tx2"/>
              </a:solidFill>
              <a:cs typeface="Arial"/>
            </a:endParaRPr>
          </a:p>
        </p:txBody>
      </p:sp>
    </p:spTree>
    <p:extLst>
      <p:ext uri="{BB962C8B-B14F-4D97-AF65-F5344CB8AC3E}">
        <p14:creationId xmlns:p14="http://schemas.microsoft.com/office/powerpoint/2010/main" val="88337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F74DAE-66EC-E02A-BAD9-15EF069D2E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6107687-F858-0505-D34D-0F52E2114537}"/>
              </a:ext>
            </a:extLst>
          </p:cNvPr>
          <p:cNvPicPr>
            <a:picLocks noChangeAspect="1"/>
          </p:cNvPicPr>
          <p:nvPr/>
        </p:nvPicPr>
        <p:blipFill>
          <a:blip r:embed="rId3"/>
          <a:stretch>
            <a:fillRect/>
          </a:stretch>
        </p:blipFill>
        <p:spPr>
          <a:xfrm>
            <a:off x="366591" y="258247"/>
            <a:ext cx="11458817" cy="5614820"/>
          </a:xfrm>
          <a:prstGeom prst="rect">
            <a:avLst/>
          </a:prstGeom>
        </p:spPr>
      </p:pic>
      <p:sp>
        <p:nvSpPr>
          <p:cNvPr id="2" name="TextBox 1">
            <a:extLst>
              <a:ext uri="{FF2B5EF4-FFF2-40B4-BE49-F238E27FC236}">
                <a16:creationId xmlns:a16="http://schemas.microsoft.com/office/drawing/2014/main" id="{DE1B8B6C-54F2-B02F-F57C-D8317512B96D}"/>
              </a:ext>
            </a:extLst>
          </p:cNvPr>
          <p:cNvSpPr txBox="1"/>
          <p:nvPr/>
        </p:nvSpPr>
        <p:spPr>
          <a:xfrm>
            <a:off x="366591" y="5873067"/>
            <a:ext cx="11110452" cy="276999"/>
          </a:xfrm>
          <a:prstGeom prst="rect">
            <a:avLst/>
          </a:prstGeom>
          <a:noFill/>
        </p:spPr>
        <p:txBody>
          <a:bodyPr wrap="square" rtlCol="0">
            <a:spAutoFit/>
          </a:bodyPr>
          <a:lstStyle/>
          <a:p>
            <a:r>
              <a:rPr lang="en-US" sz="1200" b="1">
                <a:solidFill>
                  <a:schemeClr val="tx2"/>
                </a:solidFill>
              </a:rPr>
              <a:t>Roles may transition between steps within a band (e.g., A1 to A3) but cannot move across bands/tiers (e.g., from band A to band B or tier 1 to tier 2)</a:t>
            </a:r>
            <a:endParaRPr lang="en-NZ" sz="1200" b="1">
              <a:solidFill>
                <a:schemeClr val="tx2"/>
              </a:solidFill>
            </a:endParaRPr>
          </a:p>
        </p:txBody>
      </p:sp>
    </p:spTree>
    <p:extLst>
      <p:ext uri="{BB962C8B-B14F-4D97-AF65-F5344CB8AC3E}">
        <p14:creationId xmlns:p14="http://schemas.microsoft.com/office/powerpoint/2010/main" val="102634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844B-9B1B-8C86-78D6-28DD8644A05F}"/>
              </a:ext>
            </a:extLst>
          </p:cNvPr>
          <p:cNvSpPr>
            <a:spLocks noGrp="1"/>
          </p:cNvSpPr>
          <p:nvPr>
            <p:ph type="title"/>
          </p:nvPr>
        </p:nvSpPr>
        <p:spPr/>
        <p:txBody>
          <a:bodyPr/>
          <a:lstStyle/>
          <a:p>
            <a:r>
              <a:rPr lang="en-NZ"/>
              <a:t>Non-degree scale</a:t>
            </a:r>
          </a:p>
        </p:txBody>
      </p:sp>
      <p:pic>
        <p:nvPicPr>
          <p:cNvPr id="5" name="Picture 4">
            <a:extLst>
              <a:ext uri="{FF2B5EF4-FFF2-40B4-BE49-F238E27FC236}">
                <a16:creationId xmlns:a16="http://schemas.microsoft.com/office/drawing/2014/main" id="{77B36367-60AA-0CAB-BD93-BB28FA391122}"/>
              </a:ext>
            </a:extLst>
          </p:cNvPr>
          <p:cNvPicPr>
            <a:picLocks noChangeAspect="1"/>
          </p:cNvPicPr>
          <p:nvPr/>
        </p:nvPicPr>
        <p:blipFill>
          <a:blip r:embed="rId2"/>
          <a:stretch>
            <a:fillRect/>
          </a:stretch>
        </p:blipFill>
        <p:spPr>
          <a:xfrm>
            <a:off x="0" y="1"/>
            <a:ext cx="12192000" cy="5872402"/>
          </a:xfrm>
          <a:prstGeom prst="rect">
            <a:avLst/>
          </a:prstGeom>
        </p:spPr>
      </p:pic>
    </p:spTree>
    <p:extLst>
      <p:ext uri="{BB962C8B-B14F-4D97-AF65-F5344CB8AC3E}">
        <p14:creationId xmlns:p14="http://schemas.microsoft.com/office/powerpoint/2010/main" val="381267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FADC-D364-3CD9-1BAD-C4040D14E413}"/>
              </a:ext>
            </a:extLst>
          </p:cNvPr>
          <p:cNvSpPr>
            <a:spLocks noGrp="1"/>
          </p:cNvSpPr>
          <p:nvPr>
            <p:ph type="title"/>
          </p:nvPr>
        </p:nvSpPr>
        <p:spPr>
          <a:xfrm>
            <a:off x="838199" y="193619"/>
            <a:ext cx="11210925" cy="788266"/>
          </a:xfrm>
        </p:spPr>
        <p:txBody>
          <a:bodyPr>
            <a:normAutofit fontScale="90000"/>
          </a:bodyPr>
          <a:lstStyle/>
          <a:p>
            <a:r>
              <a:rPr lang="en-NZ" sz="3600"/>
              <a:t>Designated degree roles to map to the ICF (~3380)</a:t>
            </a:r>
          </a:p>
        </p:txBody>
      </p:sp>
      <p:graphicFrame>
        <p:nvGraphicFramePr>
          <p:cNvPr id="4" name="Table 3">
            <a:extLst>
              <a:ext uri="{FF2B5EF4-FFF2-40B4-BE49-F238E27FC236}">
                <a16:creationId xmlns:a16="http://schemas.microsoft.com/office/drawing/2014/main" id="{79042F47-1E90-DA61-CAD4-4DEC4C2CC824}"/>
              </a:ext>
            </a:extLst>
          </p:cNvPr>
          <p:cNvGraphicFramePr>
            <a:graphicFrameLocks noGrp="1"/>
          </p:cNvGraphicFramePr>
          <p:nvPr>
            <p:extLst>
              <p:ext uri="{D42A27DB-BD31-4B8C-83A1-F6EECF244321}">
                <p14:modId xmlns:p14="http://schemas.microsoft.com/office/powerpoint/2010/main" val="1735482264"/>
              </p:ext>
            </p:extLst>
          </p:nvPr>
        </p:nvGraphicFramePr>
        <p:xfrm>
          <a:off x="725183" y="934948"/>
          <a:ext cx="10515599" cy="4943772"/>
        </p:xfrm>
        <a:graphic>
          <a:graphicData uri="http://schemas.openxmlformats.org/drawingml/2006/table">
            <a:tbl>
              <a:tblPr firstRow="1" firstCol="1" bandRow="1">
                <a:tableStyleId>{5C22544A-7EE6-4342-B048-85BDC9FD1C3A}</a:tableStyleId>
              </a:tblPr>
              <a:tblGrid>
                <a:gridCol w="3035159">
                  <a:extLst>
                    <a:ext uri="{9D8B030D-6E8A-4147-A177-3AD203B41FA5}">
                      <a16:colId xmlns:a16="http://schemas.microsoft.com/office/drawing/2014/main" val="2946363910"/>
                    </a:ext>
                  </a:extLst>
                </a:gridCol>
                <a:gridCol w="2691829">
                  <a:extLst>
                    <a:ext uri="{9D8B030D-6E8A-4147-A177-3AD203B41FA5}">
                      <a16:colId xmlns:a16="http://schemas.microsoft.com/office/drawing/2014/main" val="2273988123"/>
                    </a:ext>
                  </a:extLst>
                </a:gridCol>
                <a:gridCol w="2742839">
                  <a:extLst>
                    <a:ext uri="{9D8B030D-6E8A-4147-A177-3AD203B41FA5}">
                      <a16:colId xmlns:a16="http://schemas.microsoft.com/office/drawing/2014/main" val="1610220356"/>
                    </a:ext>
                  </a:extLst>
                </a:gridCol>
                <a:gridCol w="2045772">
                  <a:extLst>
                    <a:ext uri="{9D8B030D-6E8A-4147-A177-3AD203B41FA5}">
                      <a16:colId xmlns:a16="http://schemas.microsoft.com/office/drawing/2014/main" val="267369400"/>
                    </a:ext>
                  </a:extLst>
                </a:gridCol>
              </a:tblGrid>
              <a:tr h="380144">
                <a:tc>
                  <a:txBody>
                    <a:bodyPr/>
                    <a:lstStyle/>
                    <a:p>
                      <a:pPr>
                        <a:buNone/>
                      </a:pPr>
                      <a:r>
                        <a:rPr lang="en-NZ" sz="1600">
                          <a:effectLst/>
                        </a:rPr>
                        <a:t>Region</a:t>
                      </a:r>
                      <a:endParaRPr lang="en-NZ"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buNone/>
                      </a:pPr>
                      <a:r>
                        <a:rPr lang="en-NZ" sz="1600">
                          <a:effectLst/>
                        </a:rPr>
                        <a:t>District</a:t>
                      </a:r>
                      <a:endParaRPr lang="en-NZ"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buNone/>
                      </a:pPr>
                      <a:r>
                        <a:rPr lang="en-NZ" sz="1600">
                          <a:effectLst/>
                        </a:rPr>
                        <a:t>Estimated total to map </a:t>
                      </a:r>
                      <a:endParaRPr lang="en-NZ"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buNone/>
                      </a:pPr>
                      <a:r>
                        <a:rPr lang="en-NZ" sz="1600">
                          <a:effectLst/>
                        </a:rPr>
                        <a:t>Regional total</a:t>
                      </a:r>
                      <a:endParaRPr lang="en-NZ"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353936494"/>
                  </a:ext>
                </a:extLst>
              </a:tr>
              <a:tr h="219108">
                <a:tc rowSpan="4">
                  <a:txBody>
                    <a:bodyPr/>
                    <a:lstStyle/>
                    <a:p>
                      <a:pPr algn="ctr">
                        <a:buNone/>
                      </a:pPr>
                      <a:r>
                        <a:rPr lang="en-NZ" sz="1600">
                          <a:effectLst/>
                        </a:rPr>
                        <a:t>Northern </a:t>
                      </a:r>
                      <a:endParaRPr lang="en-NZ"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buNone/>
                      </a:pPr>
                      <a:r>
                        <a:rPr lang="en-NZ" sz="1600">
                          <a:solidFill>
                            <a:schemeClr val="tx2"/>
                          </a:solidFill>
                          <a:effectLst/>
                        </a:rPr>
                        <a:t>Northland</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109</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rowSpan="4">
                  <a:txBody>
                    <a:bodyPr/>
                    <a:lstStyle/>
                    <a:p>
                      <a:pPr algn="ctr">
                        <a:buNone/>
                      </a:pPr>
                      <a:r>
                        <a:rPr lang="en-NZ" sz="1600">
                          <a:solidFill>
                            <a:schemeClr val="tx2"/>
                          </a:solidFill>
                          <a:effectLst/>
                        </a:rPr>
                        <a:t>1559</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967961207"/>
                  </a:ext>
                </a:extLst>
              </a:tr>
              <a:tr h="219475">
                <a:tc vMerge="1">
                  <a:txBody>
                    <a:bodyPr/>
                    <a:lstStyle/>
                    <a:p>
                      <a:endParaRPr lang="en-NZ"/>
                    </a:p>
                  </a:txBody>
                  <a:tcPr/>
                </a:tc>
                <a:tc>
                  <a:txBody>
                    <a:bodyPr/>
                    <a:lstStyle/>
                    <a:p>
                      <a:pPr>
                        <a:buNone/>
                      </a:pPr>
                      <a:r>
                        <a:rPr lang="en-NZ" sz="1600" err="1">
                          <a:solidFill>
                            <a:schemeClr val="tx2"/>
                          </a:solidFill>
                          <a:effectLst/>
                        </a:rPr>
                        <a:t>Waitematā</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342</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2320608424"/>
                  </a:ext>
                </a:extLst>
              </a:tr>
              <a:tr h="219108">
                <a:tc vMerge="1">
                  <a:txBody>
                    <a:bodyPr/>
                    <a:lstStyle/>
                    <a:p>
                      <a:endParaRPr lang="en-NZ"/>
                    </a:p>
                  </a:txBody>
                  <a:tcPr/>
                </a:tc>
                <a:tc>
                  <a:txBody>
                    <a:bodyPr/>
                    <a:lstStyle/>
                    <a:p>
                      <a:pPr>
                        <a:buNone/>
                      </a:pPr>
                      <a:r>
                        <a:rPr lang="en-NZ" sz="1600">
                          <a:solidFill>
                            <a:schemeClr val="tx2"/>
                          </a:solidFill>
                          <a:effectLst/>
                        </a:rPr>
                        <a:t>Auckland</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671</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2209005908"/>
                  </a:ext>
                </a:extLst>
              </a:tr>
              <a:tr h="219108">
                <a:tc vMerge="1">
                  <a:txBody>
                    <a:bodyPr/>
                    <a:lstStyle/>
                    <a:p>
                      <a:endParaRPr lang="en-NZ"/>
                    </a:p>
                  </a:txBody>
                  <a:tcPr/>
                </a:tc>
                <a:tc>
                  <a:txBody>
                    <a:bodyPr/>
                    <a:lstStyle/>
                    <a:p>
                      <a:pPr>
                        <a:buNone/>
                      </a:pPr>
                      <a:r>
                        <a:rPr lang="en-NZ" sz="1600">
                          <a:solidFill>
                            <a:schemeClr val="tx2"/>
                          </a:solidFill>
                          <a:effectLst/>
                        </a:rPr>
                        <a:t>Counties Manukau</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437</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4274260609"/>
                  </a:ext>
                </a:extLst>
              </a:tr>
              <a:tr h="219108">
                <a:tc rowSpan="5">
                  <a:txBody>
                    <a:bodyPr/>
                    <a:lstStyle/>
                    <a:p>
                      <a:pPr algn="ctr">
                        <a:buNone/>
                      </a:pPr>
                      <a:r>
                        <a:rPr lang="en-NZ" sz="1600">
                          <a:effectLst/>
                        </a:rPr>
                        <a:t>Te Manawa Taki </a:t>
                      </a:r>
                      <a:endParaRPr lang="en-NZ"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buNone/>
                      </a:pPr>
                      <a:r>
                        <a:rPr lang="en-NZ" sz="1600">
                          <a:solidFill>
                            <a:schemeClr val="tx2"/>
                          </a:solidFill>
                          <a:effectLst/>
                        </a:rPr>
                        <a:t>Waikato</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157</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rowSpan="5">
                  <a:txBody>
                    <a:bodyPr/>
                    <a:lstStyle/>
                    <a:p>
                      <a:pPr algn="ctr">
                        <a:buNone/>
                      </a:pPr>
                      <a:r>
                        <a:rPr lang="en-NZ" sz="1600">
                          <a:solidFill>
                            <a:schemeClr val="tx2"/>
                          </a:solidFill>
                          <a:effectLst/>
                        </a:rPr>
                        <a:t>473</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099868148"/>
                  </a:ext>
                </a:extLst>
              </a:tr>
              <a:tr h="219108">
                <a:tc vMerge="1">
                  <a:txBody>
                    <a:bodyPr/>
                    <a:lstStyle/>
                    <a:p>
                      <a:endParaRPr lang="en-NZ"/>
                    </a:p>
                  </a:txBody>
                  <a:tcPr/>
                </a:tc>
                <a:tc>
                  <a:txBody>
                    <a:bodyPr/>
                    <a:lstStyle/>
                    <a:p>
                      <a:pPr>
                        <a:buNone/>
                      </a:pPr>
                      <a:r>
                        <a:rPr lang="en-NZ" sz="1600">
                          <a:solidFill>
                            <a:schemeClr val="tx2"/>
                          </a:solidFill>
                          <a:effectLst/>
                        </a:rPr>
                        <a:t>Lakes</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40</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3865332142"/>
                  </a:ext>
                </a:extLst>
              </a:tr>
              <a:tr h="219108">
                <a:tc vMerge="1">
                  <a:txBody>
                    <a:bodyPr/>
                    <a:lstStyle/>
                    <a:p>
                      <a:endParaRPr lang="en-NZ"/>
                    </a:p>
                  </a:txBody>
                  <a:tcPr/>
                </a:tc>
                <a:tc>
                  <a:txBody>
                    <a:bodyPr/>
                    <a:lstStyle/>
                    <a:p>
                      <a:pPr>
                        <a:buNone/>
                      </a:pPr>
                      <a:r>
                        <a:rPr lang="en-NZ" sz="1600">
                          <a:solidFill>
                            <a:schemeClr val="tx2"/>
                          </a:solidFill>
                          <a:effectLst/>
                        </a:rPr>
                        <a:t>Bay of Plenty</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157</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3897752558"/>
                  </a:ext>
                </a:extLst>
              </a:tr>
              <a:tr h="219108">
                <a:tc vMerge="1">
                  <a:txBody>
                    <a:bodyPr/>
                    <a:lstStyle/>
                    <a:p>
                      <a:endParaRPr lang="en-NZ"/>
                    </a:p>
                  </a:txBody>
                  <a:tcPr/>
                </a:tc>
                <a:tc>
                  <a:txBody>
                    <a:bodyPr/>
                    <a:lstStyle/>
                    <a:p>
                      <a:pPr>
                        <a:buNone/>
                      </a:pPr>
                      <a:r>
                        <a:rPr lang="en-NZ" sz="1600">
                          <a:solidFill>
                            <a:schemeClr val="tx2"/>
                          </a:solidFill>
                          <a:effectLst/>
                        </a:rPr>
                        <a:t>Taranaki</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82</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2431851920"/>
                  </a:ext>
                </a:extLst>
              </a:tr>
              <a:tr h="219108">
                <a:tc vMerge="1">
                  <a:txBody>
                    <a:bodyPr/>
                    <a:lstStyle/>
                    <a:p>
                      <a:endParaRPr lang="en-NZ"/>
                    </a:p>
                  </a:txBody>
                  <a:tcPr/>
                </a:tc>
                <a:tc>
                  <a:txBody>
                    <a:bodyPr/>
                    <a:lstStyle/>
                    <a:p>
                      <a:pPr>
                        <a:buNone/>
                      </a:pPr>
                      <a:r>
                        <a:rPr lang="en-NZ" sz="1600">
                          <a:solidFill>
                            <a:schemeClr val="tx2"/>
                          </a:solidFill>
                          <a:effectLst/>
                        </a:rPr>
                        <a:t>Tairāwhiti</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37</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2843270969"/>
                  </a:ext>
                </a:extLst>
              </a:tr>
              <a:tr h="219108">
                <a:tc rowSpan="5">
                  <a:txBody>
                    <a:bodyPr/>
                    <a:lstStyle/>
                    <a:p>
                      <a:pPr algn="ctr">
                        <a:buNone/>
                      </a:pPr>
                      <a:r>
                        <a:rPr lang="en-NZ" sz="1600">
                          <a:effectLst/>
                        </a:rPr>
                        <a:t>Central </a:t>
                      </a:r>
                      <a:endParaRPr lang="en-NZ"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buNone/>
                      </a:pPr>
                      <a:r>
                        <a:rPr lang="en-NZ" sz="1600">
                          <a:solidFill>
                            <a:schemeClr val="tx2"/>
                          </a:solidFill>
                          <a:effectLst/>
                        </a:rPr>
                        <a:t>Whanganui</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32</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rowSpan="5">
                  <a:txBody>
                    <a:bodyPr/>
                    <a:lstStyle/>
                    <a:p>
                      <a:pPr algn="ctr">
                        <a:buNone/>
                      </a:pPr>
                      <a:r>
                        <a:rPr lang="en-NZ" sz="1600">
                          <a:solidFill>
                            <a:schemeClr val="tx2"/>
                          </a:solidFill>
                          <a:effectLst/>
                        </a:rPr>
                        <a:t>684</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3344926083"/>
                  </a:ext>
                </a:extLst>
              </a:tr>
              <a:tr h="219108">
                <a:tc vMerge="1">
                  <a:txBody>
                    <a:bodyPr/>
                    <a:lstStyle/>
                    <a:p>
                      <a:endParaRPr lang="en-NZ"/>
                    </a:p>
                  </a:txBody>
                  <a:tcPr/>
                </a:tc>
                <a:tc>
                  <a:txBody>
                    <a:bodyPr/>
                    <a:lstStyle/>
                    <a:p>
                      <a:pPr>
                        <a:buNone/>
                      </a:pPr>
                      <a:r>
                        <a:rPr lang="en-NZ" sz="1600">
                          <a:solidFill>
                            <a:schemeClr val="tx2"/>
                          </a:solidFill>
                          <a:effectLst/>
                        </a:rPr>
                        <a:t>Hawkes Bay</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218</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1467181933"/>
                  </a:ext>
                </a:extLst>
              </a:tr>
              <a:tr h="219108">
                <a:tc vMerge="1">
                  <a:txBody>
                    <a:bodyPr/>
                    <a:lstStyle/>
                    <a:p>
                      <a:endParaRPr lang="en-NZ"/>
                    </a:p>
                  </a:txBody>
                  <a:tcPr/>
                </a:tc>
                <a:tc>
                  <a:txBody>
                    <a:bodyPr/>
                    <a:lstStyle/>
                    <a:p>
                      <a:pPr>
                        <a:buNone/>
                      </a:pPr>
                      <a:r>
                        <a:rPr lang="en-NZ" sz="1600">
                          <a:solidFill>
                            <a:schemeClr val="tx2"/>
                          </a:solidFill>
                          <a:effectLst/>
                        </a:rPr>
                        <a:t>MidCentral</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72</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3524909262"/>
                  </a:ext>
                </a:extLst>
              </a:tr>
              <a:tr h="219108">
                <a:tc vMerge="1">
                  <a:txBody>
                    <a:bodyPr/>
                    <a:lstStyle/>
                    <a:p>
                      <a:endParaRPr lang="en-NZ"/>
                    </a:p>
                  </a:txBody>
                  <a:tcPr/>
                </a:tc>
                <a:tc>
                  <a:txBody>
                    <a:bodyPr/>
                    <a:lstStyle/>
                    <a:p>
                      <a:pPr>
                        <a:buNone/>
                      </a:pPr>
                      <a:r>
                        <a:rPr lang="en-NZ" sz="1600">
                          <a:solidFill>
                            <a:schemeClr val="tx2"/>
                          </a:solidFill>
                          <a:effectLst/>
                        </a:rPr>
                        <a:t>Wairarapa</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latin typeface="Aptos" panose="020B0004020202020204" pitchFamily="34" charset="0"/>
                          <a:ea typeface="Aptos" panose="020B0004020202020204" pitchFamily="34" charset="0"/>
                          <a:cs typeface="Aptos" panose="020B0004020202020204" pitchFamily="34" charset="0"/>
                        </a:rPr>
                        <a:t>11</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1561020302"/>
                  </a:ext>
                </a:extLst>
              </a:tr>
              <a:tr h="331094">
                <a:tc vMerge="1">
                  <a:txBody>
                    <a:bodyPr/>
                    <a:lstStyle/>
                    <a:p>
                      <a:endParaRPr lang="en-NZ"/>
                    </a:p>
                  </a:txBody>
                  <a:tcPr/>
                </a:tc>
                <a:tc>
                  <a:txBody>
                    <a:bodyPr/>
                    <a:lstStyle/>
                    <a:p>
                      <a:pPr>
                        <a:buNone/>
                      </a:pPr>
                      <a:r>
                        <a:rPr lang="en-NZ" sz="1600">
                          <a:solidFill>
                            <a:schemeClr val="tx2"/>
                          </a:solidFill>
                          <a:effectLst/>
                        </a:rPr>
                        <a:t>Cap, Coast &amp; Hutt Valley</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351</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3984978944"/>
                  </a:ext>
                </a:extLst>
              </a:tr>
              <a:tr h="219108">
                <a:tc rowSpan="4">
                  <a:txBody>
                    <a:bodyPr/>
                    <a:lstStyle/>
                    <a:p>
                      <a:pPr algn="ctr">
                        <a:buNone/>
                      </a:pPr>
                      <a:r>
                        <a:rPr lang="en-NZ" sz="1600">
                          <a:effectLst/>
                        </a:rPr>
                        <a:t>Te Waipounamu</a:t>
                      </a:r>
                      <a:endParaRPr lang="en-NZ"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buNone/>
                      </a:pPr>
                      <a:r>
                        <a:rPr lang="en-NZ" sz="1600">
                          <a:solidFill>
                            <a:schemeClr val="tx2"/>
                          </a:solidFill>
                          <a:effectLst/>
                        </a:rPr>
                        <a:t>Nelson Marlborough</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74</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rowSpan="4">
                  <a:txBody>
                    <a:bodyPr/>
                    <a:lstStyle/>
                    <a:p>
                      <a:pPr algn="ctr">
                        <a:buNone/>
                      </a:pPr>
                      <a:r>
                        <a:rPr lang="en-NZ" sz="1600">
                          <a:solidFill>
                            <a:schemeClr val="tx2"/>
                          </a:solidFill>
                          <a:effectLst/>
                        </a:rPr>
                        <a:t>664</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4117761778"/>
                  </a:ext>
                </a:extLst>
              </a:tr>
              <a:tr h="331094">
                <a:tc vMerge="1">
                  <a:txBody>
                    <a:bodyPr/>
                    <a:lstStyle/>
                    <a:p>
                      <a:endParaRPr lang="en-NZ"/>
                    </a:p>
                  </a:txBody>
                  <a:tcPr/>
                </a:tc>
                <a:tc>
                  <a:txBody>
                    <a:bodyPr/>
                    <a:lstStyle/>
                    <a:p>
                      <a:pPr>
                        <a:buNone/>
                      </a:pPr>
                      <a:r>
                        <a:rPr lang="en-NZ" sz="1600">
                          <a:solidFill>
                            <a:schemeClr val="tx2"/>
                          </a:solidFill>
                          <a:effectLst/>
                        </a:rPr>
                        <a:t>Canterbury West Coast</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450</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304890302"/>
                  </a:ext>
                </a:extLst>
              </a:tr>
              <a:tr h="219108">
                <a:tc vMerge="1">
                  <a:txBody>
                    <a:bodyPr/>
                    <a:lstStyle/>
                    <a:p>
                      <a:endParaRPr lang="en-NZ"/>
                    </a:p>
                  </a:txBody>
                  <a:tcPr/>
                </a:tc>
                <a:tc>
                  <a:txBody>
                    <a:bodyPr/>
                    <a:lstStyle/>
                    <a:p>
                      <a:pPr>
                        <a:buNone/>
                      </a:pPr>
                      <a:r>
                        <a:rPr lang="en-NZ" sz="1600">
                          <a:solidFill>
                            <a:schemeClr val="tx2"/>
                          </a:solidFill>
                          <a:effectLst/>
                        </a:rPr>
                        <a:t>South Canterbury</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20</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513405692"/>
                  </a:ext>
                </a:extLst>
              </a:tr>
              <a:tr h="219108">
                <a:tc vMerge="1">
                  <a:txBody>
                    <a:bodyPr/>
                    <a:lstStyle/>
                    <a:p>
                      <a:endParaRPr lang="en-NZ"/>
                    </a:p>
                  </a:txBody>
                  <a:tcPr/>
                </a:tc>
                <a:tc>
                  <a:txBody>
                    <a:bodyPr/>
                    <a:lstStyle/>
                    <a:p>
                      <a:pPr>
                        <a:buNone/>
                      </a:pPr>
                      <a:r>
                        <a:rPr lang="en-NZ" sz="1600">
                          <a:solidFill>
                            <a:schemeClr val="tx2"/>
                          </a:solidFill>
                          <a:effectLst/>
                        </a:rPr>
                        <a:t>Southern  </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buNone/>
                      </a:pPr>
                      <a:r>
                        <a:rPr lang="en-NZ" sz="1600">
                          <a:solidFill>
                            <a:schemeClr val="tx2"/>
                          </a:solidFill>
                          <a:effectLst/>
                        </a:rPr>
                        <a:t>120</a:t>
                      </a:r>
                      <a:endParaRPr lang="en-NZ"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vMerge="1">
                  <a:txBody>
                    <a:bodyPr/>
                    <a:lstStyle/>
                    <a:p>
                      <a:endParaRPr lang="en-NZ"/>
                    </a:p>
                  </a:txBody>
                  <a:tcPr/>
                </a:tc>
                <a:extLst>
                  <a:ext uri="{0D108BD9-81ED-4DB2-BD59-A6C34878D82A}">
                    <a16:rowId xmlns:a16="http://schemas.microsoft.com/office/drawing/2014/main" val="4152830766"/>
                  </a:ext>
                </a:extLst>
              </a:tr>
            </a:tbl>
          </a:graphicData>
        </a:graphic>
      </p:graphicFrame>
    </p:spTree>
    <p:extLst>
      <p:ext uri="{BB962C8B-B14F-4D97-AF65-F5344CB8AC3E}">
        <p14:creationId xmlns:p14="http://schemas.microsoft.com/office/powerpoint/2010/main" val="147171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3F04-C84D-CB99-8ABE-9E7F58D4D9D8}"/>
              </a:ext>
            </a:extLst>
          </p:cNvPr>
          <p:cNvSpPr>
            <a:spLocks noGrp="1"/>
          </p:cNvSpPr>
          <p:nvPr>
            <p:ph type="title"/>
          </p:nvPr>
        </p:nvSpPr>
        <p:spPr>
          <a:xfrm>
            <a:off x="838200" y="245632"/>
            <a:ext cx="10515600" cy="788266"/>
          </a:xfrm>
        </p:spPr>
        <p:txBody>
          <a:bodyPr/>
          <a:lstStyle/>
          <a:p>
            <a:r>
              <a:rPr lang="en-NZ"/>
              <a:t>Payment dates </a:t>
            </a:r>
          </a:p>
        </p:txBody>
      </p:sp>
      <p:graphicFrame>
        <p:nvGraphicFramePr>
          <p:cNvPr id="4" name="Table 3">
            <a:extLst>
              <a:ext uri="{FF2B5EF4-FFF2-40B4-BE49-F238E27FC236}">
                <a16:creationId xmlns:a16="http://schemas.microsoft.com/office/drawing/2014/main" id="{203B076B-56E4-6099-B1E6-D52601AAB6D6}"/>
              </a:ext>
            </a:extLst>
          </p:cNvPr>
          <p:cNvGraphicFramePr>
            <a:graphicFrameLocks noGrp="1"/>
          </p:cNvGraphicFramePr>
          <p:nvPr>
            <p:extLst>
              <p:ext uri="{D42A27DB-BD31-4B8C-83A1-F6EECF244321}">
                <p14:modId xmlns:p14="http://schemas.microsoft.com/office/powerpoint/2010/main" val="2108551490"/>
              </p:ext>
            </p:extLst>
          </p:nvPr>
        </p:nvGraphicFramePr>
        <p:xfrm>
          <a:off x="838200" y="938648"/>
          <a:ext cx="9715500" cy="5343526"/>
        </p:xfrm>
        <a:graphic>
          <a:graphicData uri="http://schemas.openxmlformats.org/drawingml/2006/table">
            <a:tbl>
              <a:tblPr/>
              <a:tblGrid>
                <a:gridCol w="2739751">
                  <a:extLst>
                    <a:ext uri="{9D8B030D-6E8A-4147-A177-3AD203B41FA5}">
                      <a16:colId xmlns:a16="http://schemas.microsoft.com/office/drawing/2014/main" val="828861321"/>
                    </a:ext>
                  </a:extLst>
                </a:gridCol>
                <a:gridCol w="3770430">
                  <a:extLst>
                    <a:ext uri="{9D8B030D-6E8A-4147-A177-3AD203B41FA5}">
                      <a16:colId xmlns:a16="http://schemas.microsoft.com/office/drawing/2014/main" val="1385564335"/>
                    </a:ext>
                  </a:extLst>
                </a:gridCol>
                <a:gridCol w="3205319">
                  <a:extLst>
                    <a:ext uri="{9D8B030D-6E8A-4147-A177-3AD203B41FA5}">
                      <a16:colId xmlns:a16="http://schemas.microsoft.com/office/drawing/2014/main" val="709388767"/>
                    </a:ext>
                  </a:extLst>
                </a:gridCol>
              </a:tblGrid>
              <a:tr h="505812">
                <a:tc>
                  <a:txBody>
                    <a:bodyPr/>
                    <a:lstStyle/>
                    <a:p>
                      <a:pPr algn="l" fontAlgn="ctr">
                        <a:buNone/>
                      </a:pPr>
                      <a:r>
                        <a:rPr lang="en-NZ" sz="1050" b="1" i="0" u="none" strike="noStrike">
                          <a:solidFill>
                            <a:srgbClr val="FFFFFF"/>
                          </a:solidFill>
                          <a:effectLst/>
                          <a:latin typeface="+mn-lt"/>
                        </a:rPr>
                        <a:t>As at 11 June 2026 (subjective to change)</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1" i="0" u="none" strike="noStrike">
                          <a:solidFill>
                            <a:srgbClr val="FFFFFF"/>
                          </a:solidFill>
                          <a:effectLst/>
                          <a:latin typeface="+mn-lt"/>
                        </a:rPr>
                        <a:t>Allied Health Interim Career Framework</a:t>
                      </a:r>
                      <a:br>
                        <a:rPr lang="en-NZ" sz="1050" b="1" i="0" u="none" strike="noStrike">
                          <a:solidFill>
                            <a:srgbClr val="FFFFFF"/>
                          </a:solidFill>
                          <a:effectLst/>
                          <a:latin typeface="+mn-lt"/>
                        </a:rPr>
                      </a:br>
                      <a:r>
                        <a:rPr lang="en-NZ" sz="1050" b="1" i="0" u="none" strike="noStrike">
                          <a:solidFill>
                            <a:srgbClr val="FFFFFF"/>
                          </a:solidFill>
                          <a:effectLst/>
                          <a:latin typeface="+mn-lt"/>
                        </a:rPr>
                        <a:t>Salary Increase (1/7/2024)</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1" i="0" u="none" strike="noStrike">
                          <a:solidFill>
                            <a:srgbClr val="FFFFFF"/>
                          </a:solidFill>
                          <a:effectLst/>
                          <a:latin typeface="+mn-lt"/>
                        </a:rPr>
                        <a:t>Allied Health Interim Career Framework</a:t>
                      </a:r>
                      <a:br>
                        <a:rPr lang="en-NZ" sz="1050" b="1" i="0" u="none" strike="noStrike">
                          <a:solidFill>
                            <a:srgbClr val="FFFFFF"/>
                          </a:solidFill>
                          <a:effectLst/>
                          <a:latin typeface="+mn-lt"/>
                        </a:rPr>
                      </a:br>
                      <a:r>
                        <a:rPr lang="en-NZ" sz="1050" b="1" i="0" u="none" strike="noStrike">
                          <a:solidFill>
                            <a:srgbClr val="FFFFFF"/>
                          </a:solidFill>
                          <a:effectLst/>
                          <a:latin typeface="+mn-lt"/>
                        </a:rPr>
                        <a:t>Back Pay (1/7/2024)</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extLst>
                  <a:ext uri="{0D108BD9-81ED-4DB2-BD59-A6C34878D82A}">
                    <a16:rowId xmlns:a16="http://schemas.microsoft.com/office/drawing/2014/main" val="3531907834"/>
                  </a:ext>
                </a:extLst>
              </a:tr>
              <a:tr h="220122">
                <a:tc>
                  <a:txBody>
                    <a:bodyPr/>
                    <a:lstStyle/>
                    <a:p>
                      <a:pPr algn="l" fontAlgn="ctr">
                        <a:buNone/>
                      </a:pPr>
                      <a:r>
                        <a:rPr lang="en-NZ" sz="1050" b="1" i="0" u="none" strike="noStrike">
                          <a:solidFill>
                            <a:srgbClr val="FFFFFF"/>
                          </a:solidFill>
                          <a:effectLst/>
                          <a:latin typeface="+mn-lt"/>
                        </a:rPr>
                        <a:t>Auckland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103915983"/>
                  </a:ext>
                </a:extLst>
              </a:tr>
              <a:tr h="257811">
                <a:tc>
                  <a:txBody>
                    <a:bodyPr/>
                    <a:lstStyle/>
                    <a:p>
                      <a:pPr algn="l" fontAlgn="ctr">
                        <a:buNone/>
                      </a:pPr>
                      <a:r>
                        <a:rPr lang="en-NZ" sz="1050" b="1" i="0" u="none" strike="noStrike">
                          <a:solidFill>
                            <a:srgbClr val="FFFFFF"/>
                          </a:solidFill>
                          <a:effectLst/>
                          <a:latin typeface="+mn-lt"/>
                        </a:rPr>
                        <a:t>Bay of Plenty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15/07/2026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30/08/2026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57664753"/>
                  </a:ext>
                </a:extLst>
              </a:tr>
              <a:tr h="321295">
                <a:tc>
                  <a:txBody>
                    <a:bodyPr/>
                    <a:lstStyle/>
                    <a:p>
                      <a:pPr algn="l" fontAlgn="ctr">
                        <a:buNone/>
                      </a:pPr>
                      <a:r>
                        <a:rPr lang="en-NZ" sz="1050" b="1" i="0" u="none" strike="noStrike">
                          <a:solidFill>
                            <a:schemeClr val="tx2"/>
                          </a:solidFill>
                          <a:effectLst/>
                          <a:latin typeface="+mn-lt"/>
                        </a:rPr>
                        <a:t>Canterbury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24/6/2026</a:t>
                      </a:r>
                      <a:br>
                        <a:rPr lang="en-NZ" sz="1050" b="0" i="0" u="none" strike="noStrike">
                          <a:solidFill>
                            <a:srgbClr val="000000"/>
                          </a:solidFill>
                          <a:effectLst/>
                          <a:latin typeface="+mn-lt"/>
                        </a:rPr>
                      </a:br>
                      <a:r>
                        <a:rPr lang="en-NZ" sz="1050" b="0" i="0" u="none" strike="noStrike">
                          <a:solidFill>
                            <a:srgbClr val="000000"/>
                          </a:solidFill>
                          <a:effectLst/>
                          <a:latin typeface="+mn-lt"/>
                        </a:rPr>
                        <a:t>1/7/2026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8/7/2026</a:t>
                      </a:r>
                      <a:br>
                        <a:rPr lang="en-NZ" sz="1050" b="0" i="0" u="none" strike="noStrike">
                          <a:solidFill>
                            <a:srgbClr val="000000"/>
                          </a:solidFill>
                          <a:effectLst/>
                          <a:latin typeface="+mn-lt"/>
                        </a:rPr>
                      </a:br>
                      <a:r>
                        <a:rPr lang="en-NZ" sz="1050" b="0" i="0" u="none" strike="noStrike">
                          <a:solidFill>
                            <a:srgbClr val="000000"/>
                          </a:solidFill>
                          <a:effectLst/>
                          <a:latin typeface="+mn-lt"/>
                        </a:rPr>
                        <a:t>15/7/2026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692207658"/>
                  </a:ext>
                </a:extLst>
              </a:tr>
              <a:tr h="162209">
                <a:tc>
                  <a:txBody>
                    <a:bodyPr/>
                    <a:lstStyle/>
                    <a:p>
                      <a:pPr algn="l" fontAlgn="ctr">
                        <a:buNone/>
                      </a:pPr>
                      <a:r>
                        <a:rPr lang="en-NZ" sz="1050" b="1" i="0" u="none" strike="noStrike">
                          <a:solidFill>
                            <a:schemeClr val="tx2"/>
                          </a:solidFill>
                          <a:effectLst/>
                          <a:latin typeface="+mn-lt"/>
                        </a:rPr>
                        <a:t>Capital Coast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24/06/2026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24/06/2026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73961796"/>
                  </a:ext>
                </a:extLst>
              </a:tr>
              <a:tr h="201115">
                <a:tc>
                  <a:txBody>
                    <a:bodyPr/>
                    <a:lstStyle/>
                    <a:p>
                      <a:pPr algn="l" fontAlgn="ctr">
                        <a:buNone/>
                      </a:pPr>
                      <a:r>
                        <a:rPr lang="en-NZ" sz="1050" b="1" i="0" u="none" strike="noStrike">
                          <a:solidFill>
                            <a:srgbClr val="FFFFFF"/>
                          </a:solidFill>
                          <a:effectLst/>
                          <a:latin typeface="+mn-lt"/>
                        </a:rPr>
                        <a:t>Counties Manukau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683197863"/>
                  </a:ext>
                </a:extLst>
              </a:tr>
              <a:tr h="217217">
                <a:tc>
                  <a:txBody>
                    <a:bodyPr/>
                    <a:lstStyle/>
                    <a:p>
                      <a:pPr algn="l" fontAlgn="ctr">
                        <a:buNone/>
                      </a:pPr>
                      <a:r>
                        <a:rPr lang="en-NZ" sz="1050" b="1" i="0" u="none" strike="noStrike">
                          <a:solidFill>
                            <a:srgbClr val="FFFFFF"/>
                          </a:solidFill>
                          <a:effectLst/>
                          <a:latin typeface="+mn-lt"/>
                        </a:rPr>
                        <a:t>Hawkes Bay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31/07/2026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31/07/2026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12717332"/>
                  </a:ext>
                </a:extLst>
              </a:tr>
              <a:tr h="162209">
                <a:tc>
                  <a:txBody>
                    <a:bodyPr/>
                    <a:lstStyle/>
                    <a:p>
                      <a:pPr algn="l" fontAlgn="ctr">
                        <a:buNone/>
                      </a:pPr>
                      <a:r>
                        <a:rPr lang="en-NZ" sz="1050" b="1" i="0" u="none" strike="noStrike">
                          <a:solidFill>
                            <a:schemeClr val="tx2"/>
                          </a:solidFill>
                          <a:effectLst/>
                          <a:latin typeface="+mn-lt"/>
                        </a:rPr>
                        <a:t>Hutt Valley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24/06/2026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24/07/2026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83470483"/>
                  </a:ext>
                </a:extLst>
              </a:tr>
              <a:tr h="173288">
                <a:tc>
                  <a:txBody>
                    <a:bodyPr/>
                    <a:lstStyle/>
                    <a:p>
                      <a:pPr algn="l" fontAlgn="ctr">
                        <a:buNone/>
                      </a:pPr>
                      <a:r>
                        <a:rPr lang="en-NZ" sz="1050" b="1" i="0" u="none" strike="noStrike">
                          <a:solidFill>
                            <a:srgbClr val="FFFFFF"/>
                          </a:solidFill>
                          <a:effectLst/>
                          <a:latin typeface="+mn-lt"/>
                        </a:rPr>
                        <a:t>Lakes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by 15/07/2026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by 30/08/2026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24731726"/>
                  </a:ext>
                </a:extLst>
              </a:tr>
              <a:tr h="321295">
                <a:tc>
                  <a:txBody>
                    <a:bodyPr/>
                    <a:lstStyle/>
                    <a:p>
                      <a:pPr algn="l" fontAlgn="ctr">
                        <a:buNone/>
                      </a:pPr>
                      <a:r>
                        <a:rPr lang="en-NZ" sz="1050" b="1" i="0" u="none" strike="noStrike">
                          <a:solidFill>
                            <a:srgbClr val="FFFFFF"/>
                          </a:solidFill>
                          <a:effectLst/>
                          <a:latin typeface="+mn-lt"/>
                        </a:rPr>
                        <a:t>MidCentral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1/7/2026</a:t>
                      </a:r>
                      <a:br>
                        <a:rPr lang="en-NZ" sz="1050" b="0" i="0" u="none" strike="noStrike">
                          <a:solidFill>
                            <a:srgbClr val="000000"/>
                          </a:solidFill>
                          <a:effectLst/>
                          <a:latin typeface="+mn-lt"/>
                        </a:rPr>
                      </a:br>
                      <a:r>
                        <a:rPr lang="en-NZ" sz="1050" b="0" i="0" u="none" strike="noStrike">
                          <a:solidFill>
                            <a:srgbClr val="000000"/>
                          </a:solidFill>
                          <a:effectLst/>
                          <a:latin typeface="+mn-lt"/>
                        </a:rPr>
                        <a:t>8/7/2026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by 29/7/2026</a:t>
                      </a:r>
                      <a:br>
                        <a:rPr lang="en-NZ" sz="1050" b="0" i="0" u="none" strike="noStrike">
                          <a:solidFill>
                            <a:srgbClr val="000000"/>
                          </a:solidFill>
                          <a:effectLst/>
                          <a:latin typeface="+mn-lt"/>
                        </a:rPr>
                      </a:br>
                      <a:r>
                        <a:rPr lang="en-NZ" sz="1050" b="0" i="0" u="none" strike="noStrike">
                          <a:solidFill>
                            <a:srgbClr val="000000"/>
                          </a:solidFill>
                          <a:effectLst/>
                          <a:latin typeface="+mn-lt"/>
                        </a:rPr>
                        <a:t>5/8/2026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14809858"/>
                  </a:ext>
                </a:extLst>
              </a:tr>
              <a:tr h="187338">
                <a:tc>
                  <a:txBody>
                    <a:bodyPr/>
                    <a:lstStyle/>
                    <a:p>
                      <a:pPr algn="l" fontAlgn="ctr">
                        <a:buNone/>
                      </a:pPr>
                      <a:r>
                        <a:rPr lang="en-NZ" sz="1050" b="1" i="0" u="none" strike="noStrike">
                          <a:solidFill>
                            <a:srgbClr val="FFFFFF"/>
                          </a:solidFill>
                          <a:effectLst/>
                          <a:latin typeface="+mn-lt"/>
                        </a:rPr>
                        <a:t>Nelson Marlborough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8/07/2026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8/07/2026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706204327"/>
                  </a:ext>
                </a:extLst>
              </a:tr>
              <a:tr h="151015">
                <a:tc>
                  <a:txBody>
                    <a:bodyPr/>
                    <a:lstStyle/>
                    <a:p>
                      <a:pPr algn="l" fontAlgn="ctr">
                        <a:buNone/>
                      </a:pPr>
                      <a:r>
                        <a:rPr lang="en-NZ" sz="1050" b="1" i="0" u="none" strike="noStrike">
                          <a:solidFill>
                            <a:schemeClr val="tx2"/>
                          </a:solidFill>
                          <a:effectLst/>
                          <a:latin typeface="+mn-lt"/>
                        </a:rPr>
                        <a:t>Northland</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NZ" sz="1050" b="0" i="0" u="none" strike="noStrike">
                          <a:solidFill>
                            <a:srgbClr val="000000"/>
                          </a:solidFill>
                          <a:effectLst/>
                          <a:latin typeface="+mn-lt"/>
                        </a:rPr>
                        <a:t>10/06/2026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NZ" sz="1050" b="0" i="0" u="none" strike="noStrike">
                          <a:solidFill>
                            <a:srgbClr val="000000"/>
                          </a:solidFill>
                          <a:effectLst/>
                          <a:latin typeface="+mn-lt"/>
                        </a:rPr>
                        <a:t>10/06/2026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24262467"/>
                  </a:ext>
                </a:extLst>
              </a:tr>
              <a:tr h="162209">
                <a:tc>
                  <a:txBody>
                    <a:bodyPr/>
                    <a:lstStyle/>
                    <a:p>
                      <a:pPr algn="l" fontAlgn="ctr">
                        <a:buNone/>
                      </a:pPr>
                      <a:r>
                        <a:rPr lang="en-NZ" sz="1050" b="1" i="0" u="none" strike="noStrike">
                          <a:solidFill>
                            <a:schemeClr val="tx2"/>
                          </a:solidFill>
                          <a:effectLst/>
                          <a:latin typeface="+mn-lt"/>
                        </a:rPr>
                        <a:t>South Canterbury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NZ" sz="1050" b="0" i="0" u="none" strike="noStrike">
                          <a:solidFill>
                            <a:srgbClr val="000000"/>
                          </a:solidFill>
                          <a:effectLst/>
                          <a:latin typeface="+mn-lt"/>
                        </a:rPr>
                        <a:t>12/06/2026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NZ" sz="1050" b="0" i="0" u="none" strike="noStrike">
                          <a:solidFill>
                            <a:srgbClr val="000000"/>
                          </a:solidFill>
                          <a:effectLst/>
                          <a:latin typeface="+mn-lt"/>
                        </a:rPr>
                        <a:t>12/06/2026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94827115"/>
                  </a:ext>
                </a:extLst>
              </a:tr>
              <a:tr h="321295">
                <a:tc>
                  <a:txBody>
                    <a:bodyPr/>
                    <a:lstStyle/>
                    <a:p>
                      <a:pPr algn="l" fontAlgn="ctr">
                        <a:buNone/>
                      </a:pPr>
                      <a:r>
                        <a:rPr lang="en-NZ" sz="1050" b="1" i="0" u="none" strike="noStrike">
                          <a:solidFill>
                            <a:srgbClr val="FFFFFF"/>
                          </a:solidFill>
                          <a:effectLst/>
                          <a:latin typeface="+mn-lt"/>
                        </a:rPr>
                        <a:t>Southern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8/7/2026</a:t>
                      </a:r>
                      <a:br>
                        <a:rPr lang="en-NZ" sz="1050" b="0" i="0" u="none" strike="noStrike">
                          <a:solidFill>
                            <a:srgbClr val="000000"/>
                          </a:solidFill>
                          <a:effectLst/>
                          <a:latin typeface="+mn-lt"/>
                        </a:rPr>
                      </a:br>
                      <a:r>
                        <a:rPr lang="en-NZ" sz="1050" b="0" i="0" u="none" strike="noStrike">
                          <a:solidFill>
                            <a:srgbClr val="000000"/>
                          </a:solidFill>
                          <a:effectLst/>
                          <a:latin typeface="+mn-lt"/>
                        </a:rPr>
                        <a:t>15/7/2026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8/7/2026</a:t>
                      </a:r>
                      <a:br>
                        <a:rPr lang="en-NZ" sz="1050" b="0" i="0" u="none" strike="noStrike">
                          <a:solidFill>
                            <a:srgbClr val="000000"/>
                          </a:solidFill>
                          <a:effectLst/>
                          <a:latin typeface="+mn-lt"/>
                        </a:rPr>
                      </a:br>
                      <a:r>
                        <a:rPr lang="en-NZ" sz="1050" b="0" i="0" u="none" strike="noStrike">
                          <a:solidFill>
                            <a:srgbClr val="000000"/>
                          </a:solidFill>
                          <a:effectLst/>
                          <a:latin typeface="+mn-lt"/>
                        </a:rPr>
                        <a:t>15/7/2026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64121346"/>
                  </a:ext>
                </a:extLst>
              </a:tr>
              <a:tr h="162209">
                <a:tc>
                  <a:txBody>
                    <a:bodyPr/>
                    <a:lstStyle/>
                    <a:p>
                      <a:pPr algn="l" fontAlgn="ctr">
                        <a:buNone/>
                      </a:pPr>
                      <a:r>
                        <a:rPr lang="en-NZ" sz="1050" b="1" i="0" u="none" strike="noStrike">
                          <a:solidFill>
                            <a:srgbClr val="FFFFFF"/>
                          </a:solidFill>
                          <a:effectLst/>
                          <a:latin typeface="+mn-lt"/>
                        </a:rPr>
                        <a:t>Tairawhiti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1/07/2026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1/07/2026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191004446"/>
                  </a:ext>
                </a:extLst>
              </a:tr>
              <a:tr h="162360">
                <a:tc>
                  <a:txBody>
                    <a:bodyPr/>
                    <a:lstStyle/>
                    <a:p>
                      <a:pPr algn="l" fontAlgn="ctr">
                        <a:buNone/>
                      </a:pPr>
                      <a:r>
                        <a:rPr lang="en-NZ" sz="1050" b="1" i="0" u="none" strike="noStrike">
                          <a:solidFill>
                            <a:srgbClr val="FFFFFF"/>
                          </a:solidFill>
                          <a:effectLst/>
                          <a:latin typeface="+mn-lt"/>
                        </a:rPr>
                        <a:t>Taranaki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1/07/2026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29/07/2026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071237351"/>
                  </a:ext>
                </a:extLst>
              </a:tr>
              <a:tr h="321295">
                <a:tc>
                  <a:txBody>
                    <a:bodyPr/>
                    <a:lstStyle/>
                    <a:p>
                      <a:pPr algn="l" fontAlgn="ctr">
                        <a:buNone/>
                      </a:pPr>
                      <a:r>
                        <a:rPr lang="en-NZ" sz="1050" b="1" i="0" u="none" strike="noStrike">
                          <a:solidFill>
                            <a:schemeClr val="tx2"/>
                          </a:solidFill>
                          <a:effectLst/>
                          <a:latin typeface="+mn-lt"/>
                        </a:rPr>
                        <a:t>Waikato</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25/6/206</a:t>
                      </a:r>
                      <a:br>
                        <a:rPr lang="en-NZ" sz="1050" b="0" i="0" u="none" strike="noStrike">
                          <a:solidFill>
                            <a:srgbClr val="000000"/>
                          </a:solidFill>
                          <a:effectLst/>
                          <a:latin typeface="+mn-lt"/>
                        </a:rPr>
                      </a:br>
                      <a:r>
                        <a:rPr lang="en-NZ" sz="1050" b="0" i="0" u="none" strike="noStrike">
                          <a:solidFill>
                            <a:srgbClr val="000000"/>
                          </a:solidFill>
                          <a:effectLst/>
                          <a:latin typeface="+mn-lt"/>
                        </a:rPr>
                        <a:t>2/7/2026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25/6/206</a:t>
                      </a:r>
                      <a:br>
                        <a:rPr lang="en-NZ" sz="1050" b="0" i="0" u="none" strike="noStrike">
                          <a:solidFill>
                            <a:srgbClr val="000000"/>
                          </a:solidFill>
                          <a:effectLst/>
                          <a:latin typeface="+mn-lt"/>
                        </a:rPr>
                      </a:br>
                      <a:r>
                        <a:rPr lang="en-NZ" sz="1050" b="0" i="0" u="none" strike="noStrike">
                          <a:solidFill>
                            <a:srgbClr val="000000"/>
                          </a:solidFill>
                          <a:effectLst/>
                          <a:latin typeface="+mn-lt"/>
                        </a:rPr>
                        <a:t>2/7/2026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66753800"/>
                  </a:ext>
                </a:extLst>
              </a:tr>
              <a:tr h="162209">
                <a:tc>
                  <a:txBody>
                    <a:bodyPr/>
                    <a:lstStyle/>
                    <a:p>
                      <a:pPr algn="l" fontAlgn="ctr">
                        <a:buNone/>
                      </a:pPr>
                      <a:r>
                        <a:rPr lang="en-NZ" sz="1050" b="1" i="0" u="none" strike="noStrike">
                          <a:solidFill>
                            <a:srgbClr val="FFFFFF"/>
                          </a:solidFill>
                          <a:effectLst/>
                          <a:latin typeface="+mn-lt"/>
                        </a:rPr>
                        <a:t>Wairarapa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19/07/2026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17/07/2026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15858987"/>
                  </a:ext>
                </a:extLst>
              </a:tr>
              <a:tr h="173288">
                <a:tc>
                  <a:txBody>
                    <a:bodyPr/>
                    <a:lstStyle/>
                    <a:p>
                      <a:pPr algn="l" fontAlgn="ctr">
                        <a:buNone/>
                      </a:pPr>
                      <a:r>
                        <a:rPr lang="en-NZ" sz="1050" b="1" i="0" u="none" strike="noStrike">
                          <a:solidFill>
                            <a:srgbClr val="FFFFFF"/>
                          </a:solidFill>
                          <a:effectLst/>
                          <a:latin typeface="+mn-lt"/>
                        </a:rPr>
                        <a:t>Waitemata</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83251970"/>
                  </a:ext>
                </a:extLst>
              </a:tr>
              <a:tr h="321295">
                <a:tc>
                  <a:txBody>
                    <a:bodyPr/>
                    <a:lstStyle/>
                    <a:p>
                      <a:pPr algn="l" fontAlgn="ctr">
                        <a:buNone/>
                      </a:pPr>
                      <a:r>
                        <a:rPr lang="en-NZ" sz="1050" b="1" i="0" u="none" strike="noStrike">
                          <a:solidFill>
                            <a:schemeClr val="tx2"/>
                          </a:solidFill>
                          <a:effectLst/>
                          <a:latin typeface="+mn-lt"/>
                        </a:rPr>
                        <a:t>West Coast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NZ" sz="1050" b="0" i="0" u="none" strike="noStrike">
                          <a:solidFill>
                            <a:srgbClr val="000000"/>
                          </a:solidFill>
                          <a:effectLst/>
                          <a:latin typeface="+mn-lt"/>
                        </a:rPr>
                        <a:t>10/6/2026</a:t>
                      </a:r>
                      <a:br>
                        <a:rPr lang="en-NZ" sz="1050" b="0" i="0" u="none" strike="noStrike">
                          <a:solidFill>
                            <a:srgbClr val="000000"/>
                          </a:solidFill>
                          <a:effectLst/>
                          <a:latin typeface="+mn-lt"/>
                        </a:rPr>
                      </a:br>
                      <a:r>
                        <a:rPr lang="en-NZ" sz="1050" b="0" i="0" u="none" strike="noStrike">
                          <a:solidFill>
                            <a:srgbClr val="000000"/>
                          </a:solidFill>
                          <a:effectLst/>
                          <a:latin typeface="+mn-lt"/>
                        </a:rPr>
                        <a:t>17/6/2026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NZ" sz="1050" b="0" i="0" u="none" strike="noStrike">
                          <a:solidFill>
                            <a:srgbClr val="000000"/>
                          </a:solidFill>
                          <a:effectLst/>
                          <a:latin typeface="+mn-lt"/>
                        </a:rPr>
                        <a:t>24/6/2026</a:t>
                      </a:r>
                      <a:br>
                        <a:rPr lang="en-NZ" sz="1050" b="0" i="0" u="none" strike="noStrike">
                          <a:solidFill>
                            <a:srgbClr val="000000"/>
                          </a:solidFill>
                          <a:effectLst/>
                          <a:latin typeface="+mn-lt"/>
                        </a:rPr>
                      </a:br>
                      <a:r>
                        <a:rPr lang="en-NZ" sz="1050" b="0" i="0" u="none" strike="noStrike">
                          <a:solidFill>
                            <a:srgbClr val="000000"/>
                          </a:solidFill>
                          <a:effectLst/>
                          <a:latin typeface="+mn-lt"/>
                        </a:rPr>
                        <a:t>1/7/2026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62525726"/>
                  </a:ext>
                </a:extLst>
              </a:tr>
              <a:tr h="321295">
                <a:tc>
                  <a:txBody>
                    <a:bodyPr/>
                    <a:lstStyle/>
                    <a:p>
                      <a:pPr algn="l" fontAlgn="ctr">
                        <a:buNone/>
                      </a:pPr>
                      <a:r>
                        <a:rPr lang="en-NZ" sz="1050" b="1" i="0" u="none" strike="noStrike">
                          <a:solidFill>
                            <a:schemeClr val="tx2"/>
                          </a:solidFill>
                          <a:effectLst/>
                          <a:latin typeface="+mn-lt"/>
                        </a:rPr>
                        <a:t>Whanganui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17/6/2026</a:t>
                      </a:r>
                      <a:br>
                        <a:rPr lang="en-NZ" sz="1050" b="0" i="0" u="none" strike="noStrike">
                          <a:solidFill>
                            <a:srgbClr val="000000"/>
                          </a:solidFill>
                          <a:effectLst/>
                          <a:latin typeface="+mn-lt"/>
                        </a:rPr>
                      </a:br>
                      <a:r>
                        <a:rPr lang="en-NZ" sz="1050" b="0" i="0" u="none" strike="noStrike">
                          <a:solidFill>
                            <a:srgbClr val="000000"/>
                          </a:solidFill>
                          <a:effectLst/>
                          <a:latin typeface="+mn-lt"/>
                        </a:rPr>
                        <a:t>24/6/2026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NZ" sz="1050" b="0" i="0" u="none" strike="noStrike">
                          <a:solidFill>
                            <a:srgbClr val="000000"/>
                          </a:solidFill>
                          <a:effectLst/>
                          <a:latin typeface="+mn-lt"/>
                        </a:rPr>
                        <a:t>by 15/7/2026</a:t>
                      </a:r>
                      <a:br>
                        <a:rPr lang="en-NZ" sz="1050" b="0" i="0" u="none" strike="noStrike">
                          <a:solidFill>
                            <a:srgbClr val="000000"/>
                          </a:solidFill>
                          <a:effectLst/>
                          <a:latin typeface="+mn-lt"/>
                        </a:rPr>
                      </a:br>
                      <a:r>
                        <a:rPr lang="en-NZ" sz="1050" b="0" i="0" u="none" strike="noStrike">
                          <a:solidFill>
                            <a:srgbClr val="000000"/>
                          </a:solidFill>
                          <a:effectLst/>
                          <a:latin typeface="+mn-lt"/>
                        </a:rPr>
                        <a:t>22/7/2026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64182295"/>
                  </a:ext>
                </a:extLst>
              </a:tr>
              <a:tr h="162209">
                <a:tc>
                  <a:txBody>
                    <a:bodyPr/>
                    <a:lstStyle/>
                    <a:p>
                      <a:pPr algn="l" fontAlgn="ctr">
                        <a:buNone/>
                      </a:pPr>
                      <a:r>
                        <a:rPr lang="en-NZ" sz="1050" b="1" i="0" u="none" strike="noStrike">
                          <a:solidFill>
                            <a:srgbClr val="FFFFFF"/>
                          </a:solidFill>
                          <a:effectLst/>
                          <a:latin typeface="+mn-lt"/>
                        </a:rPr>
                        <a:t>National Office </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37846808"/>
                  </a:ext>
                </a:extLst>
              </a:tr>
              <a:tr h="162209">
                <a:tc>
                  <a:txBody>
                    <a:bodyPr/>
                    <a:lstStyle/>
                    <a:p>
                      <a:pPr algn="l" fontAlgn="ctr">
                        <a:buNone/>
                      </a:pPr>
                      <a:r>
                        <a:rPr lang="en-NZ" sz="1050" b="1" i="0" u="none" strike="noStrike">
                          <a:solidFill>
                            <a:srgbClr val="FFFFFF"/>
                          </a:solidFill>
                          <a:effectLst/>
                          <a:latin typeface="+mn-lt"/>
                        </a:rPr>
                        <a:t>TAS</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818F"/>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buNone/>
                      </a:pPr>
                      <a:r>
                        <a:rPr lang="en-NZ" sz="1050" b="0" i="0" u="none" strike="noStrike">
                          <a:solidFill>
                            <a:srgbClr val="000000"/>
                          </a:solidFill>
                          <a:effectLst/>
                          <a:latin typeface="+mn-lt"/>
                        </a:rPr>
                        <a:t>9/07/2026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31880958"/>
                  </a:ext>
                </a:extLst>
              </a:tr>
            </a:tbl>
          </a:graphicData>
        </a:graphic>
      </p:graphicFrame>
    </p:spTree>
    <p:extLst>
      <p:ext uri="{BB962C8B-B14F-4D97-AF65-F5344CB8AC3E}">
        <p14:creationId xmlns:p14="http://schemas.microsoft.com/office/powerpoint/2010/main" val="87704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3731-F29B-A845-B40B-881D839A5A81}"/>
              </a:ext>
            </a:extLst>
          </p:cNvPr>
          <p:cNvSpPr>
            <a:spLocks noGrp="1"/>
          </p:cNvSpPr>
          <p:nvPr>
            <p:ph type="title"/>
          </p:nvPr>
        </p:nvSpPr>
        <p:spPr>
          <a:xfrm>
            <a:off x="838200" y="171973"/>
            <a:ext cx="10515600" cy="788266"/>
          </a:xfrm>
        </p:spPr>
        <p:txBody>
          <a:bodyPr>
            <a:normAutofit/>
          </a:bodyPr>
          <a:lstStyle/>
          <a:p>
            <a:r>
              <a:rPr lang="en-US" sz="3600">
                <a:cs typeface="Poppins SemiBold"/>
              </a:rPr>
              <a:t>ICF Mapping</a:t>
            </a:r>
            <a:endParaRPr lang="en-US" sz="3600"/>
          </a:p>
        </p:txBody>
      </p:sp>
      <p:sp>
        <p:nvSpPr>
          <p:cNvPr id="3" name="Content Placeholder 2">
            <a:extLst>
              <a:ext uri="{FF2B5EF4-FFF2-40B4-BE49-F238E27FC236}">
                <a16:creationId xmlns:a16="http://schemas.microsoft.com/office/drawing/2014/main" id="{1D34AE69-40DB-E605-8F3C-68D3B8A9DE19}"/>
              </a:ext>
            </a:extLst>
          </p:cNvPr>
          <p:cNvSpPr>
            <a:spLocks noGrp="1"/>
          </p:cNvSpPr>
          <p:nvPr>
            <p:ph idx="4294967295"/>
          </p:nvPr>
        </p:nvSpPr>
        <p:spPr>
          <a:xfrm>
            <a:off x="838200" y="960239"/>
            <a:ext cx="10515600" cy="4882236"/>
          </a:xfrm>
        </p:spPr>
        <p:txBody>
          <a:bodyPr vert="horz" lIns="91440" tIns="45720" rIns="91440" bIns="45720" rtlCol="0" anchor="t">
            <a:noAutofit/>
          </a:bodyPr>
          <a:lstStyle/>
          <a:p>
            <a:pPr>
              <a:spcBef>
                <a:spcPts val="600"/>
              </a:spcBef>
              <a:spcAft>
                <a:spcPts val="600"/>
              </a:spcAft>
              <a:defRPr/>
            </a:pPr>
            <a:r>
              <a:rPr lang="en-NZ" sz="2400">
                <a:solidFill>
                  <a:schemeClr val="tx2"/>
                </a:solidFill>
                <a:cs typeface="Poppins"/>
              </a:rPr>
              <a:t>Intent: To help address anomalies that arose from pay equity translations for designated roles</a:t>
            </a:r>
          </a:p>
          <a:p>
            <a:pPr lvl="1">
              <a:buFont typeface="Courier New" panose="02070309020205020404" pitchFamily="49" charset="0"/>
              <a:buChar char="o"/>
            </a:pPr>
            <a:r>
              <a:rPr lang="en-NZ">
                <a:solidFill>
                  <a:schemeClr val="tx2"/>
                </a:solidFill>
                <a:cs typeface="Poppins"/>
              </a:rPr>
              <a:t>Its about existing designated roles, it's not about creating new designated roles. </a:t>
            </a:r>
          </a:p>
          <a:p>
            <a:pPr lvl="1">
              <a:buFont typeface="Courier New" panose="02070309020205020404" pitchFamily="49" charset="0"/>
              <a:buChar char="o"/>
            </a:pPr>
            <a:r>
              <a:rPr lang="en-NZ">
                <a:solidFill>
                  <a:schemeClr val="tx2"/>
                </a:solidFill>
                <a:cs typeface="Poppins"/>
              </a:rPr>
              <a:t>Focus is on the role, not the person </a:t>
            </a:r>
          </a:p>
          <a:p>
            <a:pPr lvl="1">
              <a:buFont typeface="Courier New" panose="02070309020205020404" pitchFamily="49" charset="0"/>
              <a:buChar char="o"/>
            </a:pPr>
            <a:r>
              <a:rPr lang="en-NZ">
                <a:solidFill>
                  <a:schemeClr val="tx2"/>
                </a:solidFill>
                <a:cs typeface="Poppins"/>
              </a:rPr>
              <a:t>Change of language from “small and large” to “tier 1 and tier 2”.</a:t>
            </a:r>
          </a:p>
          <a:p>
            <a:pPr lvl="1">
              <a:buFont typeface="Courier New" panose="02070309020205020404" pitchFamily="49" charset="0"/>
              <a:buChar char="o"/>
            </a:pPr>
            <a:endParaRPr lang="en-NZ">
              <a:solidFill>
                <a:schemeClr val="tx2"/>
              </a:solidFill>
              <a:cs typeface="Poppins"/>
            </a:endParaRPr>
          </a:p>
          <a:p>
            <a:pPr>
              <a:spcBef>
                <a:spcPts val="600"/>
              </a:spcBef>
              <a:spcAft>
                <a:spcPts val="600"/>
              </a:spcAft>
              <a:defRPr/>
            </a:pPr>
            <a:r>
              <a:rPr lang="en-NZ" sz="2400">
                <a:solidFill>
                  <a:schemeClr val="tx2"/>
                </a:solidFill>
                <a:cs typeface="Poppins"/>
              </a:rPr>
              <a:t>Professions not included in PE/ICF implementation: </a:t>
            </a:r>
          </a:p>
          <a:p>
            <a:pPr lvl="1">
              <a:spcBef>
                <a:spcPts val="600"/>
              </a:spcBef>
              <a:spcAft>
                <a:spcPts val="600"/>
              </a:spcAft>
              <a:buFont typeface="Courier New" panose="02070309020205020404" pitchFamily="49" charset="0"/>
              <a:buChar char="o"/>
              <a:defRPr/>
            </a:pPr>
            <a:r>
              <a:rPr lang="en-US">
                <a:solidFill>
                  <a:schemeClr val="tx2"/>
                </a:solidFill>
                <a:cs typeface="Poppins"/>
              </a:rPr>
              <a:t>Sonographers, Psychologists, Medical Physicists, MRI and Nuclear Medicine, Perfusionists.</a:t>
            </a:r>
          </a:p>
          <a:p>
            <a:pPr>
              <a:spcBef>
                <a:spcPts val="600"/>
              </a:spcBef>
              <a:spcAft>
                <a:spcPts val="600"/>
              </a:spcAft>
              <a:defRPr/>
            </a:pPr>
            <a:r>
              <a:rPr lang="en-US" sz="2400">
                <a:solidFill>
                  <a:schemeClr val="tx2"/>
                </a:solidFill>
                <a:cs typeface="Poppins"/>
              </a:rPr>
              <a:t>Minimum steps in collective agreements will continue to apply.</a:t>
            </a:r>
            <a:endParaRPr lang="en-NZ">
              <a:solidFill>
                <a:schemeClr val="tx2"/>
              </a:solidFill>
              <a:cs typeface="Poppins"/>
            </a:endParaRPr>
          </a:p>
        </p:txBody>
      </p:sp>
    </p:spTree>
    <p:extLst>
      <p:ext uri="{BB962C8B-B14F-4D97-AF65-F5344CB8AC3E}">
        <p14:creationId xmlns:p14="http://schemas.microsoft.com/office/powerpoint/2010/main" val="300063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E5523-1492-B0A2-56C6-857F5BEBC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E06BC-2587-82FC-EE32-219E990E0266}"/>
              </a:ext>
            </a:extLst>
          </p:cNvPr>
          <p:cNvSpPr>
            <a:spLocks noGrp="1"/>
          </p:cNvSpPr>
          <p:nvPr>
            <p:ph type="title"/>
          </p:nvPr>
        </p:nvSpPr>
        <p:spPr>
          <a:xfrm>
            <a:off x="838200" y="171973"/>
            <a:ext cx="10515600" cy="788266"/>
          </a:xfrm>
        </p:spPr>
        <p:txBody>
          <a:bodyPr>
            <a:normAutofit/>
          </a:bodyPr>
          <a:lstStyle/>
          <a:p>
            <a:r>
              <a:rPr lang="en-US" sz="3600">
                <a:cs typeface="Poppins SemiBold"/>
              </a:rPr>
              <a:t>ICF Mapping cont.</a:t>
            </a:r>
            <a:endParaRPr lang="en-US" sz="3600"/>
          </a:p>
        </p:txBody>
      </p:sp>
      <p:sp>
        <p:nvSpPr>
          <p:cNvPr id="3" name="Content Placeholder 2">
            <a:extLst>
              <a:ext uri="{FF2B5EF4-FFF2-40B4-BE49-F238E27FC236}">
                <a16:creationId xmlns:a16="http://schemas.microsoft.com/office/drawing/2014/main" id="{44B452EF-5608-18F1-CC7C-54678E3BB841}"/>
              </a:ext>
            </a:extLst>
          </p:cNvPr>
          <p:cNvSpPr>
            <a:spLocks noGrp="1"/>
          </p:cNvSpPr>
          <p:nvPr>
            <p:ph idx="4294967295"/>
          </p:nvPr>
        </p:nvSpPr>
        <p:spPr>
          <a:xfrm>
            <a:off x="838200" y="960239"/>
            <a:ext cx="10515600" cy="4882236"/>
          </a:xfrm>
        </p:spPr>
        <p:txBody>
          <a:bodyPr>
            <a:noAutofit/>
          </a:bodyPr>
          <a:lstStyle/>
          <a:p>
            <a:pPr>
              <a:spcBef>
                <a:spcPts val="600"/>
              </a:spcBef>
              <a:spcAft>
                <a:spcPts val="600"/>
              </a:spcAft>
              <a:defRPr/>
            </a:pPr>
            <a:r>
              <a:rPr lang="en-US" sz="2400">
                <a:solidFill>
                  <a:schemeClr val="tx2"/>
                </a:solidFill>
                <a:cs typeface="Poppins"/>
              </a:rPr>
              <a:t>The mapping was based on the role requirements, not the person in the role. There may be people that are working over and above the requirements of the role, but this cannot be </a:t>
            </a:r>
            <a:r>
              <a:rPr lang="en-US" sz="2400" err="1">
                <a:solidFill>
                  <a:schemeClr val="tx2"/>
                </a:solidFill>
                <a:cs typeface="Poppins"/>
              </a:rPr>
              <a:t>recognised</a:t>
            </a:r>
            <a:r>
              <a:rPr lang="en-US" sz="2400">
                <a:solidFill>
                  <a:schemeClr val="tx2"/>
                </a:solidFill>
                <a:cs typeface="Poppins"/>
              </a:rPr>
              <a:t> through where the role sits in the ICF.</a:t>
            </a:r>
          </a:p>
          <a:p>
            <a:pPr>
              <a:spcBef>
                <a:spcPts val="600"/>
              </a:spcBef>
              <a:spcAft>
                <a:spcPts val="600"/>
              </a:spcAft>
              <a:defRPr/>
            </a:pPr>
            <a:r>
              <a:rPr lang="en-US" sz="2400">
                <a:solidFill>
                  <a:schemeClr val="tx2"/>
                </a:solidFill>
                <a:cs typeface="Poppins"/>
              </a:rPr>
              <a:t>Movement within a grade is by automatic progression. Movement to another grade is by appointment to a role. </a:t>
            </a:r>
          </a:p>
          <a:p>
            <a:pPr>
              <a:spcBef>
                <a:spcPts val="600"/>
              </a:spcBef>
              <a:spcAft>
                <a:spcPts val="600"/>
              </a:spcAft>
              <a:defRPr/>
            </a:pPr>
            <a:r>
              <a:rPr lang="en-US" sz="2400">
                <a:solidFill>
                  <a:schemeClr val="tx2"/>
                </a:solidFill>
                <a:cs typeface="Poppins"/>
              </a:rPr>
              <a:t>The tier one and two mapping </a:t>
            </a:r>
            <a:r>
              <a:rPr lang="en-US" sz="2400" err="1">
                <a:solidFill>
                  <a:schemeClr val="tx2"/>
                </a:solidFill>
                <a:cs typeface="Poppins"/>
              </a:rPr>
              <a:t>recognises</a:t>
            </a:r>
            <a:r>
              <a:rPr lang="en-US" sz="2400">
                <a:solidFill>
                  <a:schemeClr val="tx2"/>
                </a:solidFill>
                <a:cs typeface="Poppins"/>
              </a:rPr>
              <a:t> that there may be roles that have the same title, but are a different size due to the requirements of the role (environment, complexity </a:t>
            </a:r>
            <a:r>
              <a:rPr lang="en-US" sz="2400" err="1">
                <a:solidFill>
                  <a:schemeClr val="tx2"/>
                </a:solidFill>
                <a:cs typeface="Poppins"/>
              </a:rPr>
              <a:t>etc</a:t>
            </a:r>
            <a:r>
              <a:rPr lang="en-US" sz="2400">
                <a:solidFill>
                  <a:schemeClr val="tx2"/>
                </a:solidFill>
                <a:cs typeface="Poppins"/>
              </a:rPr>
              <a:t>). Moving from a tier one role to a tier two role would be by appointment, because they are different sized roles. </a:t>
            </a:r>
          </a:p>
        </p:txBody>
      </p:sp>
    </p:spTree>
    <p:extLst>
      <p:ext uri="{BB962C8B-B14F-4D97-AF65-F5344CB8AC3E}">
        <p14:creationId xmlns:p14="http://schemas.microsoft.com/office/powerpoint/2010/main" val="200348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F4EBF-AC03-44FE-8707-F064670A4696}"/>
              </a:ext>
            </a:extLst>
          </p:cNvPr>
          <p:cNvSpPr>
            <a:spLocks noGrp="1"/>
          </p:cNvSpPr>
          <p:nvPr>
            <p:ph idx="4294967295"/>
          </p:nvPr>
        </p:nvSpPr>
        <p:spPr>
          <a:xfrm>
            <a:off x="838200" y="1517073"/>
            <a:ext cx="10515600" cy="4659890"/>
          </a:xfrm>
        </p:spPr>
        <p:txBody>
          <a:bodyPr/>
          <a:lstStyle/>
          <a:p>
            <a:pPr>
              <a:spcBef>
                <a:spcPts val="600"/>
              </a:spcBef>
              <a:spcAft>
                <a:spcPts val="600"/>
              </a:spcAft>
              <a:defRPr/>
            </a:pPr>
            <a:r>
              <a:rPr lang="en-US" sz="2400">
                <a:cs typeface="Poppins"/>
              </a:rPr>
              <a:t>As part of the 2023 pay equity settlement, Health NZ and the unions agreed to discontinue merit and CASP pay progression. This reflected feedback that performance-based progression could be perceived as subjective and may not align with the principles of an equitable pay system.</a:t>
            </a:r>
          </a:p>
          <a:p>
            <a:pPr>
              <a:spcBef>
                <a:spcPts val="600"/>
              </a:spcBef>
              <a:spcAft>
                <a:spcPts val="600"/>
              </a:spcAft>
              <a:defRPr/>
            </a:pPr>
            <a:r>
              <a:rPr lang="en-US" sz="2400">
                <a:cs typeface="Poppins"/>
              </a:rPr>
              <a:t>The intention was to separate remuneration from performance assessment, while continuing to use performance and development reviews to support professional growth, career development, and ongoing learning</a:t>
            </a:r>
          </a:p>
          <a:p>
            <a:endParaRPr lang="en-NZ"/>
          </a:p>
        </p:txBody>
      </p:sp>
      <p:sp>
        <p:nvSpPr>
          <p:cNvPr id="4" name="Title 1">
            <a:extLst>
              <a:ext uri="{FF2B5EF4-FFF2-40B4-BE49-F238E27FC236}">
                <a16:creationId xmlns:a16="http://schemas.microsoft.com/office/drawing/2014/main" id="{887A3EE3-606D-9072-921C-F7D59B8450F6}"/>
              </a:ext>
            </a:extLst>
          </p:cNvPr>
          <p:cNvSpPr>
            <a:spLocks noGrp="1"/>
          </p:cNvSpPr>
          <p:nvPr>
            <p:ph type="title"/>
          </p:nvPr>
        </p:nvSpPr>
        <p:spPr>
          <a:xfrm>
            <a:off x="638175" y="391048"/>
            <a:ext cx="10515600" cy="788266"/>
          </a:xfrm>
        </p:spPr>
        <p:txBody>
          <a:bodyPr>
            <a:normAutofit/>
          </a:bodyPr>
          <a:lstStyle/>
          <a:p>
            <a:r>
              <a:rPr lang="en-US" sz="3600">
                <a:cs typeface="Poppins SemiBold"/>
              </a:rPr>
              <a:t>ICF Mapping cont.</a:t>
            </a:r>
            <a:endParaRPr lang="en-US" sz="3600"/>
          </a:p>
        </p:txBody>
      </p:sp>
    </p:spTree>
    <p:extLst>
      <p:ext uri="{BB962C8B-B14F-4D97-AF65-F5344CB8AC3E}">
        <p14:creationId xmlns:p14="http://schemas.microsoft.com/office/powerpoint/2010/main" val="686142427"/>
      </p:ext>
    </p:extLst>
  </p:cSld>
  <p:clrMapOvr>
    <a:masterClrMapping/>
  </p:clrMapOvr>
</p:sld>
</file>

<file path=ppt/theme/theme1.xml><?xml version="1.0" encoding="utf-8"?>
<a:theme xmlns:a="http://schemas.openxmlformats.org/drawingml/2006/main" name="Te Whatu Ora">
  <a:themeElements>
    <a:clrScheme name="Health NZ">
      <a:dk1>
        <a:srgbClr val="30A1AC"/>
      </a:dk1>
      <a:lt1>
        <a:sysClr val="window" lastClr="FFFFFF"/>
      </a:lt1>
      <a:dk2>
        <a:srgbClr val="15284C"/>
      </a:dk2>
      <a:lt2>
        <a:srgbClr val="F6F4EC"/>
      </a:lt2>
      <a:accent1>
        <a:srgbClr val="003399"/>
      </a:accent1>
      <a:accent2>
        <a:srgbClr val="30A1AC"/>
      </a:accent2>
      <a:accent3>
        <a:srgbClr val="4D2379"/>
      </a:accent3>
      <a:accent4>
        <a:srgbClr val="006060"/>
      </a:accent4>
      <a:accent5>
        <a:srgbClr val="660033"/>
      </a:accent5>
      <a:accent6>
        <a:srgbClr val="0C818F"/>
      </a:accent6>
      <a:hlink>
        <a:srgbClr val="30A1AC"/>
      </a:hlink>
      <a:folHlink>
        <a:srgbClr val="954F72"/>
      </a:folHlink>
    </a:clrScheme>
    <a:fontScheme name="Custom 1">
      <a:majorFont>
        <a:latin typeface="Poppins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ikau document" ma:contentTypeID="0x010100D5C1E13D20A8554992C24F7EE470E023000D65B022EA16524C8AB88EA797E7A729" ma:contentTypeVersion="3" ma:contentTypeDescription="Create a new document." ma:contentTypeScope="" ma:versionID="d6476b0d6621434dc4030792ad701a8d">
  <xsd:schema xmlns:xsd="http://www.w3.org/2001/XMLSchema" xmlns:xs="http://www.w3.org/2001/XMLSchema" xmlns:p="http://schemas.microsoft.com/office/2006/metadata/properties" xmlns:ns1="http://schemas.microsoft.com/sharepoint/v3" xmlns:ns2="9253c88c-d550-4ff1-afdc-d5dc691f60b0" xmlns:ns3="7a2c056a-c06b-4496-9fd5-26a1911d4a10" targetNamespace="http://schemas.microsoft.com/office/2006/metadata/properties" ma:root="true" ma:fieldsID="8cbd6d5a769b1504c6ffb99c76e8bfe6" ns1:_="" ns2:_="" ns3:_="">
    <xsd:import namespace="http://schemas.microsoft.com/sharepoint/v3"/>
    <xsd:import namespace="9253c88c-d550-4ff1-afdc-d5dc691f60b0"/>
    <xsd:import namespace="7a2c056a-c06b-4496-9fd5-26a1911d4a10"/>
    <xsd:element name="properties">
      <xsd:complexType>
        <xsd:sequence>
          <xsd:element name="documentManagement">
            <xsd:complexType>
              <xsd:all>
                <xsd:element ref="ns2:TaxCatchAll" minOccurs="0"/>
                <xsd:element ref="ns2:TaxCatchAllLabel" minOccurs="0"/>
                <xsd:element ref="ns2:ka9b207035bc48f2a4f6a2bfed7195b7" minOccurs="0"/>
                <xsd:element ref="ns1:Name" minOccurs="0"/>
                <xsd:element ref="ns2:mb22360ee3e3407ca28e907eb3b7ca6b" minOccurs="0"/>
                <xsd:element ref="ns2:HNZOwner" minOccurs="0"/>
                <xsd:element ref="ns2:p7110e5651294189b89368865130750f" minOccurs="0"/>
                <xsd:element ref="ns2:p777f0da518742b188a1f7fd5ee91810" minOccurs="0"/>
                <xsd:element ref="ns2:HNZReview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ame" ma:index="12" nillable="true" ma:displayName="Account" ma:internalName="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53c88c-d550-4ff1-afdc-d5dc691f60b0"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af3c5e5-84a2-4725-8553-39e65688a00f}" ma:internalName="TaxCatchAll" ma:showField="CatchAllData" ma:web="7a2c056a-c06b-4496-9fd5-26a1911d4a1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af3c5e5-84a2-4725-8553-39e65688a00f}" ma:internalName="TaxCatchAllLabel" ma:readOnly="true" ma:showField="CatchAllDataLabel" ma:web="7a2c056a-c06b-4496-9fd5-26a1911d4a10">
      <xsd:complexType>
        <xsd:complexContent>
          <xsd:extension base="dms:MultiChoiceLookup">
            <xsd:sequence>
              <xsd:element name="Value" type="dms:Lookup" maxOccurs="unbounded" minOccurs="0" nillable="true"/>
            </xsd:sequence>
          </xsd:extension>
        </xsd:complexContent>
      </xsd:complexType>
    </xsd:element>
    <xsd:element name="ka9b207035bc48f2a4f6a2bfed7195b7" ma:index="10" nillable="true" ma:taxonomy="true" ma:internalName="ka9b207035bc48f2a4f6a2bfed7195b7" ma:taxonomyFieldName="BusinessFunction" ma:displayName="Business Function" ma:default="7;#Clinical Leadership|f33fedbd-cf43-4128-92e4-5b50c2808dc7" ma:fieldId="{4a9b2070-35bc-48f2-a4f6-a2bfed7195b7}" ma:sspId="ebf29b3f-1e51-457b-ae0c-362182e58074" ma:termSetId="411f0e66-67f8-40f8-97cc-417744de1cc0" ma:anchorId="00000000-0000-0000-0000-000000000000" ma:open="false" ma:isKeyword="false">
      <xsd:complexType>
        <xsd:sequence>
          <xsd:element ref="pc:Terms" minOccurs="0" maxOccurs="1"/>
        </xsd:sequence>
      </xsd:complexType>
    </xsd:element>
    <xsd:element name="mb22360ee3e3407ca28e907eb3b7ca6b" ma:index="13" nillable="true" ma:taxonomy="true" ma:internalName="mb22360ee3e3407ca28e907eb3b7ca6b" ma:taxonomyFieldName="HNZStatus" ma:displayName="Status" ma:default="3;#Draft|4dbd6f0d-7021-43d2-a391-03666245495e" ma:fieldId="{6b22360e-e3e3-407c-a28e-907eb3b7ca6b}" ma:sspId="ebf29b3f-1e51-457b-ae0c-362182e58074" ma:termSetId="24ac87aa-3fa8-4daa-a27b-a4701436e34e" ma:anchorId="00000000-0000-0000-0000-000000000000" ma:open="false" ma:isKeyword="false">
      <xsd:complexType>
        <xsd:sequence>
          <xsd:element ref="pc:Terms" minOccurs="0" maxOccurs="1"/>
        </xsd:sequence>
      </xsd:complexType>
    </xsd:element>
    <xsd:element name="HNZOwner" ma:index="15" nillable="true" ma:displayName="Owner" ma:internalName="HNZ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7110e5651294189b89368865130750f" ma:index="16" nillable="true" ma:taxonomy="true" ma:internalName="p7110e5651294189b89368865130750f" ma:taxonomyFieldName="HNZRegion" ma:displayName="Region" ma:fieldId="{97110e56-5129-4189-b893-68865130750f}" ma:taxonomyMulti="true" ma:sspId="ebf29b3f-1e51-457b-ae0c-362182e58074" ma:termSetId="e78d2f76-fe8a-4030-92ee-8b1f3410a63d" ma:anchorId="00000000-0000-0000-0000-000000000000" ma:open="false" ma:isKeyword="false">
      <xsd:complexType>
        <xsd:sequence>
          <xsd:element ref="pc:Terms" minOccurs="0" maxOccurs="1"/>
        </xsd:sequence>
      </xsd:complexType>
    </xsd:element>
    <xsd:element name="p777f0da518742b188a1f7fd5ee91810" ma:index="18" nillable="true" ma:taxonomy="true" ma:internalName="p777f0da518742b188a1f7fd5ee91810" ma:taxonomyFieldName="HNZLocalArea" ma:displayName="Local Area" ma:fieldId="{9777f0da-5187-42b1-88a1-f7fd5ee91810}" ma:taxonomyMulti="true" ma:sspId="ebf29b3f-1e51-457b-ae0c-362182e58074" ma:termSetId="067abcc4-089e-4bdf-badc-3de5e533a37b" ma:anchorId="00000000-0000-0000-0000-000000000000" ma:open="false" ma:isKeyword="false">
      <xsd:complexType>
        <xsd:sequence>
          <xsd:element ref="pc:Terms" minOccurs="0" maxOccurs="1"/>
        </xsd:sequence>
      </xsd:complexType>
    </xsd:element>
    <xsd:element name="HNZReviewDate" ma:index="20" nillable="true" ma:displayName="Review Date" ma:description="Review Date for Intranet content" ma:format="DateOnly" ma:internalName="HNZ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a2c056a-c06b-4496-9fd5-26a1911d4a10" elementFormDefault="qualified">
    <xsd:import namespace="http://schemas.microsoft.com/office/2006/documentManagement/types"/>
    <xsd:import namespace="http://schemas.microsoft.com/office/infopath/2007/PartnerControls"/>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B1585C3A790F32429AACDCB20978D7B8" ma:contentTypeVersion="12" ma:contentTypeDescription="Create a new document." ma:contentTypeScope="" ma:versionID="7becc0b63c67308bf851897a8657b563">
  <xsd:schema xmlns:xsd="http://www.w3.org/2001/XMLSchema" xmlns:xs="http://www.w3.org/2001/XMLSchema" xmlns:p="http://schemas.microsoft.com/office/2006/metadata/properties" xmlns:ns2="ad9abecc-552e-44bf-a15c-3b7c64f2bbf3" xmlns:ns3="72feca24-2e26-4a59-bebc-675f7785b4b9" targetNamespace="http://schemas.microsoft.com/office/2006/metadata/properties" ma:root="true" ma:fieldsID="5e1fb2e05eadde491f12624d8ab99dc0" ns2:_="" ns3:_="">
    <xsd:import namespace="ad9abecc-552e-44bf-a15c-3b7c64f2bbf3"/>
    <xsd:import namespace="72feca24-2e26-4a59-bebc-675f7785b4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abecc-552e-44bf-a15c-3b7c64f2bb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9bb383a-26f6-4fce-a81b-94050127ec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feca24-2e26-4a59-bebc-675f7785b4b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8c02031-5f12-4fc3-83cb-d3747d5992aa}" ma:internalName="TaxCatchAll" ma:showField="CatchAllData" ma:web="72feca24-2e26-4a59-bebc-675f7785b4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72feca24-2e26-4a59-bebc-675f7785b4b9">
      <Value>3</Value>
      <Value>6</Value>
    </TaxCatchAll>
    <lcf76f155ced4ddcb4097134ff3c332f xmlns="ad9abecc-552e-44bf-a15c-3b7c64f2bbf3">
      <Terms xmlns="http://schemas.microsoft.com/office/infopath/2007/PartnerControls"/>
    </lcf76f155ced4ddcb4097134ff3c332f>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DEDF754-0DFC-495C-98B6-F68B7B8B0A3F}">
  <ds:schemaRefs>
    <ds:schemaRef ds:uri="7a2c056a-c06b-4496-9fd5-26a1911d4a10"/>
    <ds:schemaRef ds:uri="9253c88c-d550-4ff1-afdc-d5dc691f60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11A78C-FE42-4EE4-9331-0120CED021D6}"/>
</file>

<file path=customXml/itemProps3.xml><?xml version="1.0" encoding="utf-8"?>
<ds:datastoreItem xmlns:ds="http://schemas.openxmlformats.org/officeDocument/2006/customXml" ds:itemID="{A12D411E-7676-4668-8323-99C5991E6139}">
  <ds:schemaRefs>
    <ds:schemaRef ds:uri="http://schemas.microsoft.com/sharepoint/v3/contenttype/forms"/>
  </ds:schemaRefs>
</ds:datastoreItem>
</file>

<file path=customXml/itemProps4.xml><?xml version="1.0" encoding="utf-8"?>
<ds:datastoreItem xmlns:ds="http://schemas.openxmlformats.org/officeDocument/2006/customXml" ds:itemID="{A54FACD3-3A42-4B74-B28A-D7C43F8B769B}">
  <ds:schemaRefs>
    <ds:schemaRef ds:uri="7a2c056a-c06b-4496-9fd5-26a1911d4a10"/>
    <ds:schemaRef ds:uri="9253c88c-d550-4ff1-afdc-d5dc691f60b0"/>
    <ds:schemaRef ds:uri="http://purl.org/dc/terms/"/>
    <ds:schemaRef ds:uri="http://schemas.microsoft.com/office/2006/documentManagement/types"/>
    <ds:schemaRef ds:uri="http://purl.org/dc/dcmitype/"/>
    <ds:schemaRef ds:uri="http://schemas.microsoft.com/sharepoint/v3"/>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5.xml><?xml version="1.0" encoding="utf-8"?>
<ds:datastoreItem xmlns:ds="http://schemas.openxmlformats.org/officeDocument/2006/customXml" ds:itemID="{B4A8BD0F-9295-4A2C-AC81-0536673A14B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Widescreen</PresentationFormat>
  <Paragraphs>152</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Courier New</vt:lpstr>
      <vt:lpstr>Poppins</vt:lpstr>
      <vt:lpstr>Poppins SemiBold</vt:lpstr>
      <vt:lpstr>Te Whatu Ora</vt:lpstr>
      <vt:lpstr>AHST Interim Career Framework</vt:lpstr>
      <vt:lpstr>Overview</vt:lpstr>
      <vt:lpstr>PowerPoint Presentation</vt:lpstr>
      <vt:lpstr>Non-degree scale</vt:lpstr>
      <vt:lpstr>Designated degree roles to map to the ICF (~3380)</vt:lpstr>
      <vt:lpstr>Payment dates </vt:lpstr>
      <vt:lpstr>ICF Mapping</vt:lpstr>
      <vt:lpstr>ICF Mapping cont.</vt:lpstr>
      <vt:lpstr>ICF Mapping cont.</vt:lpstr>
      <vt:lpstr>PowerPoint Presentation</vt:lpstr>
      <vt:lpstr>What’s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Evaluation</dc:title>
  <dc:creator>Sara Shea</dc:creator>
  <cp:lastModifiedBy>Jayne Henare</cp:lastModifiedBy>
  <cp:revision>2</cp:revision>
  <dcterms:created xsi:type="dcterms:W3CDTF">2024-05-28T20:34:35Z</dcterms:created>
  <dcterms:modified xsi:type="dcterms:W3CDTF">2026-07-01T01:17:29Z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25b5531-c247-4ec1-94ad-07fb61d5317c_Enabled">
    <vt:lpwstr>true</vt:lpwstr>
  </property>
  <property fmtid="{D5CDD505-2E9C-101B-9397-08002B2CF9AE}" pid="3" name="MSIP_Label_c25b5531-c247-4ec1-94ad-07fb61d5317c_SetDate">
    <vt:lpwstr>2024-06-03T22:05:57Z</vt:lpwstr>
  </property>
  <property fmtid="{D5CDD505-2E9C-101B-9397-08002B2CF9AE}" pid="4" name="MSIP_Label_c25b5531-c247-4ec1-94ad-07fb61d5317c_Method">
    <vt:lpwstr>Privileged</vt:lpwstr>
  </property>
  <property fmtid="{D5CDD505-2E9C-101B-9397-08002B2CF9AE}" pid="5" name="MSIP_Label_c25b5531-c247-4ec1-94ad-07fb61d5317c_Name">
    <vt:lpwstr>NO LABEL</vt:lpwstr>
  </property>
  <property fmtid="{D5CDD505-2E9C-101B-9397-08002B2CF9AE}" pid="6" name="MSIP_Label_c25b5531-c247-4ec1-94ad-07fb61d5317c_SiteId">
    <vt:lpwstr>0051ec7f-c4f5-41e6-b397-24b855b2a57e</vt:lpwstr>
  </property>
  <property fmtid="{D5CDD505-2E9C-101B-9397-08002B2CF9AE}" pid="7" name="MSIP_Label_c25b5531-c247-4ec1-94ad-07fb61d5317c_ActionId">
    <vt:lpwstr>527323eb-ff8d-4549-9bd2-6db39a858852</vt:lpwstr>
  </property>
  <property fmtid="{D5CDD505-2E9C-101B-9397-08002B2CF9AE}" pid="8" name="MSIP_Label_c25b5531-c247-4ec1-94ad-07fb61d5317c_ContentBits">
    <vt:lpwstr>0</vt:lpwstr>
  </property>
  <property fmtid="{D5CDD505-2E9C-101B-9397-08002B2CF9AE}" pid="9" name="MediaServiceImageTags">
    <vt:lpwstr/>
  </property>
  <property fmtid="{D5CDD505-2E9C-101B-9397-08002B2CF9AE}" pid="10" name="lcf76f155ced4ddcb4097134ff3c332f">
    <vt:lpwstr/>
  </property>
  <property fmtid="{D5CDD505-2E9C-101B-9397-08002B2CF9AE}" pid="11" name="HNZTopic">
    <vt:lpwstr/>
  </property>
  <property fmtid="{D5CDD505-2E9C-101B-9397-08002B2CF9AE}" pid="12" name="HNZLocalArea">
    <vt:lpwstr/>
  </property>
  <property fmtid="{D5CDD505-2E9C-101B-9397-08002B2CF9AE}" pid="13" name="HNZRegion">
    <vt:lpwstr/>
  </property>
  <property fmtid="{D5CDD505-2E9C-101B-9397-08002B2CF9AE}" pid="14" name="BusinessFunction">
    <vt:lpwstr>6;#People and Communications|6ec2d467-4317-424f-8292-32ea8428c1cc</vt:lpwstr>
  </property>
  <property fmtid="{D5CDD505-2E9C-101B-9397-08002B2CF9AE}" pid="15" name="HNZStatus">
    <vt:lpwstr>3;#Draft|4dbd6f0d-7021-43d2-a391-03666245495e</vt:lpwstr>
  </property>
  <property fmtid="{D5CDD505-2E9C-101B-9397-08002B2CF9AE}" pid="16" name="ContentTypeId">
    <vt:lpwstr>0x010100B1585C3A790F32429AACDCB20978D7B8</vt:lpwstr>
  </property>
  <property fmtid="{D5CDD505-2E9C-101B-9397-08002B2CF9AE}" pid="17" name="_dlc_DocIdItemGuid">
    <vt:lpwstr>6a6f6b9e-4f90-4e34-a57c-75b4f1a75200</vt:lpwstr>
  </property>
</Properties>
</file>